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sldIdLst>
    <p:sldId id="307" r:id="rId5"/>
    <p:sldId id="294" r:id="rId6"/>
    <p:sldId id="277" r:id="rId7"/>
    <p:sldId id="281" r:id="rId8"/>
    <p:sldId id="282" r:id="rId9"/>
    <p:sldId id="313" r:id="rId10"/>
    <p:sldId id="283" r:id="rId11"/>
    <p:sldId id="308" r:id="rId12"/>
    <p:sldId id="274" r:id="rId13"/>
    <p:sldId id="275" r:id="rId14"/>
    <p:sldId id="257" r:id="rId15"/>
    <p:sldId id="258" r:id="rId16"/>
    <p:sldId id="314" r:id="rId17"/>
    <p:sldId id="1087" r:id="rId18"/>
    <p:sldId id="1092" r:id="rId19"/>
    <p:sldId id="1097" r:id="rId20"/>
    <p:sldId id="1096" r:id="rId21"/>
    <p:sldId id="1098" r:id="rId22"/>
    <p:sldId id="1099" r:id="rId23"/>
    <p:sldId id="1094" r:id="rId24"/>
    <p:sldId id="1095" r:id="rId25"/>
    <p:sldId id="299" r:id="rId26"/>
    <p:sldId id="1100" r:id="rId27"/>
  </p:sldIdLst>
  <p:sldSz cx="12192000" cy="6858000"/>
  <p:notesSz cx="6858000" cy="9144000"/>
  <p:embeddedFontLst>
    <p:embeddedFont>
      <p:font typeface="Arial Rounded MT Bold" panose="020F0704030504030204" pitchFamily="34" charset="0"/>
      <p:regular r:id="rId29"/>
    </p:embeddedFont>
    <p:embeddedFont>
      <p:font typeface="Assistant" pitchFamily="2" charset="-79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Nunito" pitchFamily="2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4910A"/>
    <a:srgbClr val="DD643B"/>
    <a:srgbClr val="61ACFF"/>
    <a:srgbClr val="68A3F7"/>
    <a:srgbClr val="5EA9F4"/>
    <a:srgbClr val="FFA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6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04D95-1557-4BB4-870A-0AD9A186D40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69E72-FFA7-45E3-8A78-80AC40E30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34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1F6CAD-649A-4341-8C99-3C91196979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56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info@esciencecenter.com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1.png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24" Type="http://schemas.openxmlformats.org/officeDocument/2006/relationships/image" Target="../media/image60.sv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31" Type="http://schemas.openxmlformats.org/officeDocument/2006/relationships/image" Target="../media/image67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58.sv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gif"/><Relationship Id="rId13" Type="http://schemas.openxmlformats.org/officeDocument/2006/relationships/image" Target="../media/image78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png"/><Relationship Id="rId5" Type="http://schemas.openxmlformats.org/officeDocument/2006/relationships/image" Target="../media/image70.jpeg"/><Relationship Id="rId10" Type="http://schemas.openxmlformats.org/officeDocument/2006/relationships/image" Target="../media/image75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Relationship Id="rId14" Type="http://schemas.openxmlformats.org/officeDocument/2006/relationships/image" Target="../media/image7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arxiv.org/pdf/2112.02655.pdf" TargetMode="External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0" Type="http://schemas.openxmlformats.org/officeDocument/2006/relationships/image" Target="../media/image85.gif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26" Type="http://schemas.openxmlformats.org/officeDocument/2006/relationships/image" Target="../media/image64.png"/><Relationship Id="rId3" Type="http://schemas.openxmlformats.org/officeDocument/2006/relationships/image" Target="../media/image39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2" Type="http://schemas.openxmlformats.org/officeDocument/2006/relationships/image" Target="../media/image31.png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29" Type="http://schemas.openxmlformats.org/officeDocument/2006/relationships/image" Target="../media/image67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5" Type="http://schemas.openxmlformats.org/officeDocument/2006/relationships/image" Target="../media/image41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10" Type="http://schemas.openxmlformats.org/officeDocument/2006/relationships/image" Target="../media/image48.svg"/><Relationship Id="rId19" Type="http://schemas.openxmlformats.org/officeDocument/2006/relationships/image" Target="../media/image57.png"/><Relationship Id="rId31" Type="http://schemas.openxmlformats.org/officeDocument/2006/relationships/image" Target="../media/image44.svg"/><Relationship Id="rId4" Type="http://schemas.openxmlformats.org/officeDocument/2006/relationships/image" Target="../media/image40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Relationship Id="rId22" Type="http://schemas.openxmlformats.org/officeDocument/2006/relationships/image" Target="../media/image60.svg"/><Relationship Id="rId27" Type="http://schemas.openxmlformats.org/officeDocument/2006/relationships/image" Target="../media/image65.png"/><Relationship Id="rId30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68.jpeg"/><Relationship Id="rId7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11" Type="http://schemas.openxmlformats.org/officeDocument/2006/relationships/image" Target="../media/image94.jpeg"/><Relationship Id="rId5" Type="http://schemas.openxmlformats.org/officeDocument/2006/relationships/image" Target="../media/image74.png"/><Relationship Id="rId10" Type="http://schemas.openxmlformats.org/officeDocument/2006/relationships/image" Target="../media/image93.png"/><Relationship Id="rId4" Type="http://schemas.openxmlformats.org/officeDocument/2006/relationships/image" Target="../media/image69.jpe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3.png"/><Relationship Id="rId18" Type="http://schemas.openxmlformats.org/officeDocument/2006/relationships/image" Target="../media/image58.svg"/><Relationship Id="rId26" Type="http://schemas.openxmlformats.org/officeDocument/2006/relationships/image" Target="../media/image67.svg"/><Relationship Id="rId3" Type="http://schemas.openxmlformats.org/officeDocument/2006/relationships/image" Target="../media/image39.png"/><Relationship Id="rId21" Type="http://schemas.openxmlformats.org/officeDocument/2006/relationships/image" Target="../media/image62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7.png"/><Relationship Id="rId25" Type="http://schemas.openxmlformats.org/officeDocument/2006/relationships/image" Target="../media/image66.png"/><Relationship Id="rId2" Type="http://schemas.openxmlformats.org/officeDocument/2006/relationships/image" Target="../media/image31.png"/><Relationship Id="rId16" Type="http://schemas.openxmlformats.org/officeDocument/2006/relationships/image" Target="../media/image56.svg"/><Relationship Id="rId20" Type="http://schemas.openxmlformats.org/officeDocument/2006/relationships/image" Target="../media/image60.svg"/><Relationship Id="rId29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49.png"/><Relationship Id="rId24" Type="http://schemas.openxmlformats.org/officeDocument/2006/relationships/image" Target="../media/image65.png"/><Relationship Id="rId5" Type="http://schemas.openxmlformats.org/officeDocument/2006/relationships/image" Target="../media/image41.png"/><Relationship Id="rId15" Type="http://schemas.openxmlformats.org/officeDocument/2006/relationships/image" Target="../media/image55.png"/><Relationship Id="rId23" Type="http://schemas.openxmlformats.org/officeDocument/2006/relationships/image" Target="../media/image61.png"/><Relationship Id="rId28" Type="http://schemas.openxmlformats.org/officeDocument/2006/relationships/image" Target="../media/image43.png"/><Relationship Id="rId10" Type="http://schemas.openxmlformats.org/officeDocument/2006/relationships/image" Target="../media/image48.svg"/><Relationship Id="rId19" Type="http://schemas.openxmlformats.org/officeDocument/2006/relationships/image" Target="../media/image59.png"/><Relationship Id="rId31" Type="http://schemas.openxmlformats.org/officeDocument/2006/relationships/image" Target="../media/image52.svg"/><Relationship Id="rId4" Type="http://schemas.openxmlformats.org/officeDocument/2006/relationships/image" Target="../media/image40.svg"/><Relationship Id="rId9" Type="http://schemas.openxmlformats.org/officeDocument/2006/relationships/image" Target="../media/image47.png"/><Relationship Id="rId14" Type="http://schemas.openxmlformats.org/officeDocument/2006/relationships/image" Target="../media/image54.svg"/><Relationship Id="rId22" Type="http://schemas.openxmlformats.org/officeDocument/2006/relationships/image" Target="../media/image63.png"/><Relationship Id="rId27" Type="http://schemas.openxmlformats.org/officeDocument/2006/relationships/image" Target="../media/image64.png"/><Relationship Id="rId30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68.jpeg"/><Relationship Id="rId7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74.png"/><Relationship Id="rId10" Type="http://schemas.openxmlformats.org/officeDocument/2006/relationships/image" Target="../media/image99.png"/><Relationship Id="rId4" Type="http://schemas.openxmlformats.org/officeDocument/2006/relationships/image" Target="../media/image69.jpeg"/><Relationship Id="rId9" Type="http://schemas.openxmlformats.org/officeDocument/2006/relationships/image" Target="../media/image9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63" y="1853588"/>
            <a:ext cx="9144000" cy="2387600"/>
          </a:xfrm>
        </p:spPr>
        <p:txBody>
          <a:bodyPr/>
          <a:lstStyle/>
          <a:p>
            <a:r>
              <a:rPr lang="nl-NL" dirty="0"/>
              <a:t>Quantum Computing</a:t>
            </a:r>
            <a:br>
              <a:rPr lang="nl-NL" dirty="0"/>
            </a:br>
            <a:r>
              <a:rPr lang="nl-NL" sz="4000" dirty="0" err="1"/>
              <a:t>overhype</a:t>
            </a:r>
            <a:r>
              <a:rPr lang="nl-NL" sz="4000" dirty="0"/>
              <a:t> &amp; </a:t>
            </a:r>
            <a:r>
              <a:rPr lang="nl-NL" sz="4000" dirty="0" err="1"/>
              <a:t>opportunities</a:t>
            </a:r>
            <a:endParaRPr lang="nl-NL" sz="40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B0C25BD-626E-7645-8979-9474FF641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6045" y="4439002"/>
            <a:ext cx="9144000" cy="543560"/>
          </a:xfrm>
        </p:spPr>
        <p:txBody>
          <a:bodyPr/>
          <a:lstStyle/>
          <a:p>
            <a:r>
              <a:rPr lang="nl-NL" dirty="0"/>
              <a:t>Nicolas Renaud</a:t>
            </a:r>
          </a:p>
        </p:txBody>
      </p:sp>
    </p:spTree>
    <p:extLst>
      <p:ext uri="{BB962C8B-B14F-4D97-AF65-F5344CB8AC3E}">
        <p14:creationId xmlns:p14="http://schemas.microsoft.com/office/powerpoint/2010/main" val="92525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8BC12-A512-4372-BD0C-26FF74AE4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134"/>
            <a:ext cx="6253841" cy="56513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45F75E-306E-4E45-BA14-ABCEA333E70B}"/>
              </a:ext>
            </a:extLst>
          </p:cNvPr>
          <p:cNvGrpSpPr/>
          <p:nvPr/>
        </p:nvGrpSpPr>
        <p:grpSpPr>
          <a:xfrm>
            <a:off x="6253841" y="916134"/>
            <a:ext cx="5689395" cy="5583239"/>
            <a:chOff x="6253841" y="916134"/>
            <a:chExt cx="5689395" cy="55832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810F70-0B3B-4E6D-AD31-44347D06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3841" y="916134"/>
              <a:ext cx="5689395" cy="31986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B8A026-AEB7-4976-A6C6-10C3B87E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978" y="4109550"/>
              <a:ext cx="2784021" cy="238982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E6A3CE0-5286-461F-BB63-C9BC3187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02136" y="4122550"/>
              <a:ext cx="2396898" cy="23768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51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ACEEE41-56AC-DEAE-1BA1-9EF9C11FE3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D3747-5A55-B1FD-C1BC-CD997A65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B8B553-C2A0-DDCE-F4D7-546FE7DD37F3}"/>
              </a:ext>
            </a:extLst>
          </p:cNvPr>
          <p:cNvSpPr/>
          <p:nvPr/>
        </p:nvSpPr>
        <p:spPr>
          <a:xfrm>
            <a:off x="-172800" y="4908237"/>
            <a:ext cx="12463200" cy="758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08B0D6-1B11-B571-9911-C94397AF5A9A}"/>
              </a:ext>
            </a:extLst>
          </p:cNvPr>
          <p:cNvGrpSpPr/>
          <p:nvPr/>
        </p:nvGrpSpPr>
        <p:grpSpPr>
          <a:xfrm>
            <a:off x="2015517" y="3592383"/>
            <a:ext cx="4173045" cy="1440344"/>
            <a:chOff x="1638947" y="2410146"/>
            <a:chExt cx="4173045" cy="1440344"/>
          </a:xfrm>
        </p:grpSpPr>
        <p:pic>
          <p:nvPicPr>
            <p:cNvPr id="4" name="Graphic 3" descr="Marker with solid fill">
              <a:extLst>
                <a:ext uri="{FF2B5EF4-FFF2-40B4-BE49-F238E27FC236}">
                  <a16:creationId xmlns:a16="http://schemas.microsoft.com/office/drawing/2014/main" id="{40E75E2B-EFBE-6865-647B-0B6448B39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38947" y="3435845"/>
              <a:ext cx="414645" cy="414645"/>
            </a:xfrm>
            <a:prstGeom prst="rect">
              <a:avLst/>
            </a:prstGeom>
          </p:spPr>
        </p:pic>
        <p:pic>
          <p:nvPicPr>
            <p:cNvPr id="7" name="Graphic 6" descr="Internet with solid fill">
              <a:extLst>
                <a:ext uri="{FF2B5EF4-FFF2-40B4-BE49-F238E27FC236}">
                  <a16:creationId xmlns:a16="http://schemas.microsoft.com/office/drawing/2014/main" id="{1E1DDDFA-82DD-E3BC-EF7B-3ED643F1D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38947" y="2899999"/>
              <a:ext cx="414645" cy="414645"/>
            </a:xfrm>
            <a:prstGeom prst="rect">
              <a:avLst/>
            </a:prstGeom>
          </p:spPr>
        </p:pic>
        <p:pic>
          <p:nvPicPr>
            <p:cNvPr id="8" name="Graphic 7" descr="Envelope with solid fill">
              <a:extLst>
                <a:ext uri="{FF2B5EF4-FFF2-40B4-BE49-F238E27FC236}">
                  <a16:creationId xmlns:a16="http://schemas.microsoft.com/office/drawing/2014/main" id="{A6B6586B-3C86-2894-3E35-9D1C52E3F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38947" y="2410146"/>
              <a:ext cx="414645" cy="41464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4B2D64-5A0B-5E45-FB62-446770956D45}"/>
                </a:ext>
              </a:extLst>
            </p:cNvPr>
            <p:cNvSpPr txBox="1"/>
            <p:nvPr/>
          </p:nvSpPr>
          <p:spPr>
            <a:xfrm>
              <a:off x="2053592" y="2483864"/>
              <a:ext cx="375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DD643B"/>
                  </a:solidFill>
                </a:rPr>
                <a:t>info@quantumapplicationlab.com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4C0E7A-CF23-4832-E183-09E160A4E850}"/>
                </a:ext>
              </a:extLst>
            </p:cNvPr>
            <p:cNvSpPr txBox="1"/>
            <p:nvPr/>
          </p:nvSpPr>
          <p:spPr>
            <a:xfrm>
              <a:off x="2053592" y="2947259"/>
              <a:ext cx="3758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DD643B"/>
                  </a:solidFill>
                </a:rPr>
                <a:t>quantumapplicationlab.com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E52DDF-3922-6167-67BB-F3E4FD165FF6}"/>
                </a:ext>
              </a:extLst>
            </p:cNvPr>
            <p:cNvSpPr txBox="1"/>
            <p:nvPr/>
          </p:nvSpPr>
          <p:spPr>
            <a:xfrm>
              <a:off x="2053592" y="3388065"/>
              <a:ext cx="3758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DD643B"/>
                  </a:solidFill>
                </a:rPr>
                <a:t>Amsterdam Science Park</a:t>
              </a:r>
            </a:p>
            <a:p>
              <a:r>
                <a:rPr lang="en-US" sz="1200" dirty="0">
                  <a:solidFill>
                    <a:srgbClr val="DD643B"/>
                  </a:solidFill>
                </a:rPr>
                <a:t>The Netherlands</a:t>
              </a:r>
            </a:p>
          </p:txBody>
        </p:sp>
      </p:grp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E4390A-D716-8C36-424A-7644EBF405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" y="1541791"/>
            <a:ext cx="3810868" cy="1270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D20C1D-16D1-0F6C-C77E-4BDAEF15FE30}"/>
              </a:ext>
            </a:extLst>
          </p:cNvPr>
          <p:cNvSpPr txBox="1"/>
          <p:nvPr/>
        </p:nvSpPr>
        <p:spPr>
          <a:xfrm>
            <a:off x="699838" y="2634294"/>
            <a:ext cx="3460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Quantum Application Lab</a:t>
            </a:r>
          </a:p>
        </p:txBody>
      </p:sp>
    </p:spTree>
    <p:extLst>
      <p:ext uri="{BB962C8B-B14F-4D97-AF65-F5344CB8AC3E}">
        <p14:creationId xmlns:p14="http://schemas.microsoft.com/office/powerpoint/2010/main" val="1311062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E57950-BA5B-FFB2-6BE3-8C9A0C440E0B}"/>
              </a:ext>
            </a:extLst>
          </p:cNvPr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3837703-3A2D-CE80-56BB-8285779F3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1" y="101455"/>
            <a:ext cx="1963569" cy="6545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0CD6B2-8BAB-23D8-4EF6-D7D9AC28E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" t="3231" r="3305" b="2944"/>
          <a:stretch/>
        </p:blipFill>
        <p:spPr>
          <a:xfrm>
            <a:off x="402321" y="1804988"/>
            <a:ext cx="5045979" cy="4238624"/>
          </a:xfrm>
          <a:prstGeom prst="roundRect">
            <a:avLst>
              <a:gd name="adj" fmla="val 4033"/>
            </a:avLst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34C9485-B916-3399-295E-54542ED580BB}"/>
              </a:ext>
            </a:extLst>
          </p:cNvPr>
          <p:cNvGrpSpPr/>
          <p:nvPr/>
        </p:nvGrpSpPr>
        <p:grpSpPr>
          <a:xfrm>
            <a:off x="5944960" y="2581173"/>
            <a:ext cx="5861658" cy="2470557"/>
            <a:chOff x="5944960" y="2581173"/>
            <a:chExt cx="5861658" cy="24705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D4C0F90-9BA9-C5FE-E507-3D9A0C9E3446}"/>
                </a:ext>
              </a:extLst>
            </p:cNvPr>
            <p:cNvGrpSpPr/>
            <p:nvPr/>
          </p:nvGrpSpPr>
          <p:grpSpPr>
            <a:xfrm>
              <a:off x="5944960" y="3093906"/>
              <a:ext cx="1189256" cy="1246145"/>
              <a:chOff x="7642578" y="3429000"/>
              <a:chExt cx="1027289" cy="1128889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DBDF01AC-867C-56C8-B57A-67DC990E9443}"/>
                  </a:ext>
                </a:extLst>
              </p:cNvPr>
              <p:cNvSpPr/>
              <p:nvPr/>
            </p:nvSpPr>
            <p:spPr>
              <a:xfrm rot="19800000">
                <a:off x="7815547" y="3697025"/>
                <a:ext cx="671784" cy="538587"/>
              </a:xfrm>
              <a:prstGeom prst="hexagon">
                <a:avLst>
                  <a:gd name="adj" fmla="val 30736"/>
                  <a:gd name="vf" fmla="val 11547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B48B8F32-56A5-7348-7B46-57646E0E65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92" t="4122" r="68951" b="7010"/>
              <a:stretch/>
            </p:blipFill>
            <p:spPr>
              <a:xfrm>
                <a:off x="7642578" y="3429000"/>
                <a:ext cx="1027289" cy="1128889"/>
              </a:xfrm>
              <a:prstGeom prst="rect">
                <a:avLst/>
              </a:prstGeom>
            </p:spPr>
          </p:pic>
        </p:grpSp>
        <p:pic>
          <p:nvPicPr>
            <p:cNvPr id="15" name="Picture 6" descr="Het TNO-merk | TNO">
              <a:extLst>
                <a:ext uri="{FF2B5EF4-FFF2-40B4-BE49-F238E27FC236}">
                  <a16:creationId xmlns:a16="http://schemas.microsoft.com/office/drawing/2014/main" id="{A9FE0736-7BF0-FBB8-B04A-278907FBF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01" t="16233" r="13142" b="18275"/>
            <a:stretch/>
          </p:blipFill>
          <p:spPr bwMode="auto">
            <a:xfrm>
              <a:off x="7630876" y="2976885"/>
              <a:ext cx="589199" cy="291192"/>
            </a:xfrm>
            <a:prstGeom prst="rect">
              <a:avLst/>
            </a:prstGeom>
            <a:no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8" descr="SURF - Dutch Techcentre for Life Sciences">
              <a:extLst>
                <a:ext uri="{FF2B5EF4-FFF2-40B4-BE49-F238E27FC236}">
                  <a16:creationId xmlns:a16="http://schemas.microsoft.com/office/drawing/2014/main" id="{F47FFAEB-BC07-7CC1-31B4-FB73DBCDE7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51" t="3647" r="16130" b="7471"/>
            <a:stretch/>
          </p:blipFill>
          <p:spPr bwMode="auto">
            <a:xfrm>
              <a:off x="7630876" y="3802522"/>
              <a:ext cx="668703" cy="377027"/>
            </a:xfrm>
            <a:prstGeom prst="rect">
              <a:avLst/>
            </a:prstGeom>
            <a:noFill/>
            <a:ln w="5715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Quantum Inspire and Qiskit. Quantum Computing with QuTech's Quantum… | by  Koen Martens | Qiskit | Medium">
              <a:extLst>
                <a:ext uri="{FF2B5EF4-FFF2-40B4-BE49-F238E27FC236}">
                  <a16:creationId xmlns:a16="http://schemas.microsoft.com/office/drawing/2014/main" id="{B8883116-7A7A-C166-80BE-C296EF3121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" t="13619" r="1341" b="10758"/>
            <a:stretch/>
          </p:blipFill>
          <p:spPr bwMode="auto">
            <a:xfrm>
              <a:off x="7568371" y="2594422"/>
              <a:ext cx="1126751" cy="377027"/>
            </a:xfrm>
            <a:prstGeom prst="rect">
              <a:avLst/>
            </a:prstGeom>
            <a:noFill/>
            <a:ln w="381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cwi logo">
              <a:extLst>
                <a:ext uri="{FF2B5EF4-FFF2-40B4-BE49-F238E27FC236}">
                  <a16:creationId xmlns:a16="http://schemas.microsoft.com/office/drawing/2014/main" id="{EF30917C-48BD-59BD-E1BA-2FE0A42101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6" t="12015" r="8706" b="13025"/>
            <a:stretch/>
          </p:blipFill>
          <p:spPr bwMode="auto">
            <a:xfrm>
              <a:off x="7630876" y="3390667"/>
              <a:ext cx="589199" cy="289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Uvashop.nl – UvA merchandise">
              <a:extLst>
                <a:ext uri="{FF2B5EF4-FFF2-40B4-BE49-F238E27FC236}">
                  <a16:creationId xmlns:a16="http://schemas.microsoft.com/office/drawing/2014/main" id="{4D4C46BE-8E3D-E193-A967-9AD662E759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64" b="25793"/>
            <a:stretch/>
          </p:blipFill>
          <p:spPr bwMode="auto">
            <a:xfrm>
              <a:off x="7602891" y="4760538"/>
              <a:ext cx="1135231" cy="291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06F1B4-8721-6AF2-60EF-21AE972F7ABB}"/>
                </a:ext>
              </a:extLst>
            </p:cNvPr>
            <p:cNvSpPr txBox="1"/>
            <p:nvPr/>
          </p:nvSpPr>
          <p:spPr>
            <a:xfrm>
              <a:off x="8864659" y="2581173"/>
              <a:ext cx="1950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Hardware provider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66B42E-7E2E-18EC-7B2A-2D12FA6B6479}"/>
                </a:ext>
              </a:extLst>
            </p:cNvPr>
            <p:cNvSpPr txBox="1"/>
            <p:nvPr/>
          </p:nvSpPr>
          <p:spPr>
            <a:xfrm>
              <a:off x="8864659" y="2937815"/>
              <a:ext cx="2104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 Application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4CC851-47C8-46A4-7996-9C15BCA84FB1}"/>
                </a:ext>
              </a:extLst>
            </p:cNvPr>
            <p:cNvSpPr txBox="1"/>
            <p:nvPr/>
          </p:nvSpPr>
          <p:spPr>
            <a:xfrm>
              <a:off x="8864659" y="3317702"/>
              <a:ext cx="2436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Algorithm Development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677B5E-BEFB-10EA-06EC-A79B5D963FA1}"/>
                </a:ext>
              </a:extLst>
            </p:cNvPr>
            <p:cNvSpPr txBox="1"/>
            <p:nvPr/>
          </p:nvSpPr>
          <p:spPr>
            <a:xfrm>
              <a:off x="8864659" y="3814201"/>
              <a:ext cx="294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Performance Computing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ABFC37-3DB2-E1BA-76FF-B68B0244581C}"/>
                </a:ext>
              </a:extLst>
            </p:cNvPr>
            <p:cNvSpPr txBox="1"/>
            <p:nvPr/>
          </p:nvSpPr>
          <p:spPr>
            <a:xfrm>
              <a:off x="8864659" y="4682398"/>
              <a:ext cx="2565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Development</a:t>
              </a:r>
            </a:p>
          </p:txBody>
        </p:sp>
      </p:grpSp>
      <p:pic>
        <p:nvPicPr>
          <p:cNvPr id="3" name="Picture 4" descr="Netherlands eScience Center - The Netherlands AI Coalition">
            <a:extLst>
              <a:ext uri="{FF2B5EF4-FFF2-40B4-BE49-F238E27FC236}">
                <a16:creationId xmlns:a16="http://schemas.microsoft.com/office/drawing/2014/main" id="{A4EC173E-68EC-767F-5C7A-F33F116B2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2002" b="-7809"/>
          <a:stretch/>
        </p:blipFill>
        <p:spPr bwMode="auto">
          <a:xfrm>
            <a:off x="7630876" y="4302139"/>
            <a:ext cx="1085663" cy="31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579073-7F8F-628E-28E0-DBF4DA1A0EF1}"/>
              </a:ext>
            </a:extLst>
          </p:cNvPr>
          <p:cNvSpPr txBox="1"/>
          <p:nvPr/>
        </p:nvSpPr>
        <p:spPr>
          <a:xfrm>
            <a:off x="8864659" y="4245753"/>
            <a:ext cx="324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Research Software Development</a:t>
            </a:r>
          </a:p>
        </p:txBody>
      </p:sp>
    </p:spTree>
    <p:extLst>
      <p:ext uri="{BB962C8B-B14F-4D97-AF65-F5344CB8AC3E}">
        <p14:creationId xmlns:p14="http://schemas.microsoft.com/office/powerpoint/2010/main" val="990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B2131F-1223-8B3D-F5E0-F06862340466}"/>
              </a:ext>
            </a:extLst>
          </p:cNvPr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BEA235-488D-7CBC-4A29-C87BCEF3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1" y="101455"/>
            <a:ext cx="1963569" cy="65452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196D279-3840-6354-72BF-8CBF8FDF13EE}"/>
              </a:ext>
            </a:extLst>
          </p:cNvPr>
          <p:cNvGrpSpPr/>
          <p:nvPr/>
        </p:nvGrpSpPr>
        <p:grpSpPr>
          <a:xfrm>
            <a:off x="418744" y="2881459"/>
            <a:ext cx="2150075" cy="1309816"/>
            <a:chOff x="609601" y="2586679"/>
            <a:chExt cx="2150075" cy="1309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DCA558-A44E-F1FE-E79E-3A9563329D22}"/>
                </a:ext>
              </a:extLst>
            </p:cNvPr>
            <p:cNvSpPr/>
            <p:nvPr/>
          </p:nvSpPr>
          <p:spPr>
            <a:xfrm>
              <a:off x="897925" y="2612462"/>
              <a:ext cx="1861751" cy="550866"/>
            </a:xfrm>
            <a:prstGeom prst="rect">
              <a:avLst/>
            </a:prstGeom>
            <a:solidFill>
              <a:srgbClr val="DD64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Academic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561C36-223B-BD75-E8E2-BB7E931E4903}"/>
                </a:ext>
              </a:extLst>
            </p:cNvPr>
            <p:cNvSpPr/>
            <p:nvPr/>
          </p:nvSpPr>
          <p:spPr>
            <a:xfrm>
              <a:off x="897925" y="3319847"/>
              <a:ext cx="1861751" cy="576648"/>
            </a:xfrm>
            <a:prstGeom prst="rect">
              <a:avLst/>
            </a:prstGeom>
            <a:solidFill>
              <a:srgbClr val="D4910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Industrial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5DC754-C239-8C11-62F1-B1F56DFC64CC}"/>
                </a:ext>
              </a:extLst>
            </p:cNvPr>
            <p:cNvGrpSpPr/>
            <p:nvPr/>
          </p:nvGrpSpPr>
          <p:grpSpPr>
            <a:xfrm>
              <a:off x="609601" y="2586679"/>
              <a:ext cx="576648" cy="576648"/>
              <a:chOff x="1820563" y="1725710"/>
              <a:chExt cx="576648" cy="57664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C7DC150-5850-C40D-89D5-7888B71B1C07}"/>
                  </a:ext>
                </a:extLst>
              </p:cNvPr>
              <p:cNvSpPr/>
              <p:nvPr/>
            </p:nvSpPr>
            <p:spPr>
              <a:xfrm>
                <a:off x="1820563" y="1725710"/>
                <a:ext cx="576648" cy="576648"/>
              </a:xfrm>
              <a:prstGeom prst="ellipse">
                <a:avLst/>
              </a:prstGeom>
              <a:solidFill>
                <a:srgbClr val="DD643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Graduation cap with solid fill">
                <a:extLst>
                  <a:ext uri="{FF2B5EF4-FFF2-40B4-BE49-F238E27FC236}">
                    <a16:creationId xmlns:a16="http://schemas.microsoft.com/office/drawing/2014/main" id="{E8D65149-9E21-24AC-7C2C-5B59958D4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66708" y="1751492"/>
                <a:ext cx="484358" cy="48435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E778E9-1F69-C0B9-3068-8261DD4FC61C}"/>
                </a:ext>
              </a:extLst>
            </p:cNvPr>
            <p:cNvGrpSpPr/>
            <p:nvPr/>
          </p:nvGrpSpPr>
          <p:grpSpPr>
            <a:xfrm>
              <a:off x="609601" y="3319847"/>
              <a:ext cx="576648" cy="576648"/>
              <a:chOff x="5041350" y="1705347"/>
              <a:chExt cx="576648" cy="57664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1488539-2B7A-174F-7B34-C9032058199B}"/>
                  </a:ext>
                </a:extLst>
              </p:cNvPr>
              <p:cNvSpPr/>
              <p:nvPr/>
            </p:nvSpPr>
            <p:spPr>
              <a:xfrm>
                <a:off x="5041350" y="1705347"/>
                <a:ext cx="576648" cy="576648"/>
              </a:xfrm>
              <a:prstGeom prst="ellipse">
                <a:avLst/>
              </a:prstGeom>
              <a:solidFill>
                <a:srgbClr val="D4910A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Factory with solid fill">
                <a:extLst>
                  <a:ext uri="{FF2B5EF4-FFF2-40B4-BE49-F238E27FC236}">
                    <a16:creationId xmlns:a16="http://schemas.microsoft.com/office/drawing/2014/main" id="{F0F58022-97D4-852E-C989-C499D237B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78570" y="1725710"/>
                <a:ext cx="494384" cy="494384"/>
              </a:xfrm>
              <a:prstGeom prst="rect">
                <a:avLst/>
              </a:prstGeom>
            </p:spPr>
          </p:pic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5CDB41E-79E3-001B-F54A-D6AC598208D5}"/>
              </a:ext>
            </a:extLst>
          </p:cNvPr>
          <p:cNvGrpSpPr/>
          <p:nvPr/>
        </p:nvGrpSpPr>
        <p:grpSpPr>
          <a:xfrm>
            <a:off x="3212977" y="2578302"/>
            <a:ext cx="3364033" cy="463880"/>
            <a:chOff x="3198807" y="1387432"/>
            <a:chExt cx="3364033" cy="4638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1A3BD4-7599-D55D-F88B-7D1ED1087573}"/>
                </a:ext>
              </a:extLst>
            </p:cNvPr>
            <p:cNvSpPr/>
            <p:nvPr/>
          </p:nvSpPr>
          <p:spPr>
            <a:xfrm>
              <a:off x="3198807" y="1387432"/>
              <a:ext cx="463881" cy="463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Test tubes with solid fill">
              <a:extLst>
                <a:ext uri="{FF2B5EF4-FFF2-40B4-BE49-F238E27FC236}">
                  <a16:creationId xmlns:a16="http://schemas.microsoft.com/office/drawing/2014/main" id="{70F17481-5644-BDC9-AC05-C8842798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55191" y="1451390"/>
              <a:ext cx="351114" cy="35111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D980E-370E-4CDD-C681-2A91B3D95D1E}"/>
                </a:ext>
              </a:extLst>
            </p:cNvPr>
            <p:cNvSpPr txBox="1"/>
            <p:nvPr/>
          </p:nvSpPr>
          <p:spPr>
            <a:xfrm>
              <a:off x="3662687" y="1431797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Chemistry / Material Science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7273717-B05E-FC3E-4C1C-C664475D03C5}"/>
              </a:ext>
            </a:extLst>
          </p:cNvPr>
          <p:cNvGrpSpPr/>
          <p:nvPr/>
        </p:nvGrpSpPr>
        <p:grpSpPr>
          <a:xfrm>
            <a:off x="3237355" y="5651850"/>
            <a:ext cx="1643386" cy="463880"/>
            <a:chOff x="3188701" y="1900744"/>
            <a:chExt cx="1643386" cy="4638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2C5734-F26F-1E73-F023-DAC92AE08F74}"/>
                </a:ext>
              </a:extLst>
            </p:cNvPr>
            <p:cNvSpPr/>
            <p:nvPr/>
          </p:nvSpPr>
          <p:spPr>
            <a:xfrm>
              <a:off x="3188701" y="1900744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Satellite with solid fill">
              <a:extLst>
                <a:ext uri="{FF2B5EF4-FFF2-40B4-BE49-F238E27FC236}">
                  <a16:creationId xmlns:a16="http://schemas.microsoft.com/office/drawing/2014/main" id="{E355EDB6-E8CA-3C1C-E6FD-FA03C27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55191" y="1965143"/>
              <a:ext cx="351114" cy="35111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FFDE55-CBEC-ED17-378B-A1BF20EBC7BC}"/>
                </a:ext>
              </a:extLst>
            </p:cNvPr>
            <p:cNvSpPr txBox="1"/>
            <p:nvPr/>
          </p:nvSpPr>
          <p:spPr>
            <a:xfrm>
              <a:off x="3672795" y="196514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Telemetry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67A142C-AB00-3B6A-061D-84441DBCFAE3}"/>
              </a:ext>
            </a:extLst>
          </p:cNvPr>
          <p:cNvGrpSpPr/>
          <p:nvPr/>
        </p:nvGrpSpPr>
        <p:grpSpPr>
          <a:xfrm>
            <a:off x="3213308" y="3605850"/>
            <a:ext cx="2287095" cy="463880"/>
            <a:chOff x="3198807" y="2926744"/>
            <a:chExt cx="2287095" cy="4638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EB0475-967C-8604-56EE-DE59C4288980}"/>
                </a:ext>
              </a:extLst>
            </p:cNvPr>
            <p:cNvSpPr/>
            <p:nvPr/>
          </p:nvSpPr>
          <p:spPr>
            <a:xfrm>
              <a:off x="3198807" y="2926744"/>
              <a:ext cx="463881" cy="4638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59D9DE29-A256-E99F-BF24-E7B99CF7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5191" y="2992649"/>
              <a:ext cx="351114" cy="3511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F5B42-0919-12D8-4A97-E48DA75F1AAA}"/>
                </a:ext>
              </a:extLst>
            </p:cNvPr>
            <p:cNvSpPr txBox="1"/>
            <p:nvPr/>
          </p:nvSpPr>
          <p:spPr>
            <a:xfrm>
              <a:off x="3719072" y="2983540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Microelectronics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DDD8BE7-B671-255F-7334-4FF00D58A457}"/>
              </a:ext>
            </a:extLst>
          </p:cNvPr>
          <p:cNvGrpSpPr/>
          <p:nvPr/>
        </p:nvGrpSpPr>
        <p:grpSpPr>
          <a:xfrm>
            <a:off x="3226085" y="4643469"/>
            <a:ext cx="1467960" cy="463880"/>
            <a:chOff x="3198807" y="3427233"/>
            <a:chExt cx="1467960" cy="4638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559CD0-1850-9F24-591E-34357F01C625}"/>
                </a:ext>
              </a:extLst>
            </p:cNvPr>
            <p:cNvSpPr/>
            <p:nvPr/>
          </p:nvSpPr>
          <p:spPr>
            <a:xfrm>
              <a:off x="3198807" y="3427233"/>
              <a:ext cx="463881" cy="463880"/>
            </a:xfrm>
            <a:prstGeom prst="ellipse">
              <a:avLst/>
            </a:prstGeom>
            <a:solidFill>
              <a:schemeClr val="accent4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Piggy Bank with solid fill">
              <a:extLst>
                <a:ext uri="{FF2B5EF4-FFF2-40B4-BE49-F238E27FC236}">
                  <a16:creationId xmlns:a16="http://schemas.microsoft.com/office/drawing/2014/main" id="{F9465416-0B7F-F692-2DF5-A6FF0557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55191" y="3506402"/>
              <a:ext cx="351114" cy="35111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7B8626-1B79-019A-9717-57937C9D3FA9}"/>
                </a:ext>
              </a:extLst>
            </p:cNvPr>
            <p:cNvSpPr txBox="1"/>
            <p:nvPr/>
          </p:nvSpPr>
          <p:spPr>
            <a:xfrm>
              <a:off x="3728690" y="3465314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Finance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B2087B5-9F3A-D3CA-F18A-54D2AFA1C8F3}"/>
              </a:ext>
            </a:extLst>
          </p:cNvPr>
          <p:cNvGrpSpPr/>
          <p:nvPr/>
        </p:nvGrpSpPr>
        <p:grpSpPr>
          <a:xfrm>
            <a:off x="3212977" y="3085045"/>
            <a:ext cx="2226181" cy="463880"/>
            <a:chOff x="3198807" y="3948165"/>
            <a:chExt cx="2226181" cy="4638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E3BB2B-C248-2A79-8402-B70838CE1AB7}"/>
                </a:ext>
              </a:extLst>
            </p:cNvPr>
            <p:cNvSpPr/>
            <p:nvPr/>
          </p:nvSpPr>
          <p:spPr>
            <a:xfrm>
              <a:off x="3198807" y="3948165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Electric Tower with solid fill">
              <a:extLst>
                <a:ext uri="{FF2B5EF4-FFF2-40B4-BE49-F238E27FC236}">
                  <a16:creationId xmlns:a16="http://schemas.microsoft.com/office/drawing/2014/main" id="{723F3F94-DF04-3291-DAD9-C23CF32DC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55191" y="3992888"/>
              <a:ext cx="351114" cy="35111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A2022C-65DC-A696-7C4A-B9F25DDAB515}"/>
                </a:ext>
              </a:extLst>
            </p:cNvPr>
            <p:cNvSpPr txBox="1"/>
            <p:nvPr/>
          </p:nvSpPr>
          <p:spPr>
            <a:xfrm>
              <a:off x="3728690" y="3983779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Energy Supplier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84B9307-6C48-20C2-BB73-5453A0241695}"/>
              </a:ext>
            </a:extLst>
          </p:cNvPr>
          <p:cNvGrpSpPr/>
          <p:nvPr/>
        </p:nvGrpSpPr>
        <p:grpSpPr>
          <a:xfrm>
            <a:off x="3226085" y="5152680"/>
            <a:ext cx="2436663" cy="463880"/>
            <a:chOff x="3188700" y="4482153"/>
            <a:chExt cx="2436663" cy="4638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0C5154-7BBC-4513-DCF8-13AD3442F4EC}"/>
                </a:ext>
              </a:extLst>
            </p:cNvPr>
            <p:cNvSpPr/>
            <p:nvPr/>
          </p:nvSpPr>
          <p:spPr>
            <a:xfrm>
              <a:off x="3188700" y="4482153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Airplane with solid fill">
              <a:extLst>
                <a:ext uri="{FF2B5EF4-FFF2-40B4-BE49-F238E27FC236}">
                  <a16:creationId xmlns:a16="http://schemas.microsoft.com/office/drawing/2014/main" id="{477F7E5A-931E-1ED5-22CB-DE512DF5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55191" y="4506641"/>
              <a:ext cx="351114" cy="35111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5E1696-806C-431D-51FE-D8129B1DDAF3}"/>
                </a:ext>
              </a:extLst>
            </p:cNvPr>
            <p:cNvSpPr txBox="1"/>
            <p:nvPr/>
          </p:nvSpPr>
          <p:spPr>
            <a:xfrm>
              <a:off x="3728690" y="4503837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Airline companies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A54250-21E4-CD8E-17A7-D623FE92F5FC}"/>
              </a:ext>
            </a:extLst>
          </p:cNvPr>
          <p:cNvGrpSpPr/>
          <p:nvPr/>
        </p:nvGrpSpPr>
        <p:grpSpPr>
          <a:xfrm>
            <a:off x="3213308" y="4081241"/>
            <a:ext cx="2045041" cy="463880"/>
            <a:chOff x="3198807" y="4962573"/>
            <a:chExt cx="2045041" cy="4638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17699B3-5A73-3CBE-C7AF-0FF6793BD4A6}"/>
                </a:ext>
              </a:extLst>
            </p:cNvPr>
            <p:cNvSpPr/>
            <p:nvPr/>
          </p:nvSpPr>
          <p:spPr>
            <a:xfrm>
              <a:off x="3198807" y="4962573"/>
              <a:ext cx="463881" cy="4638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ow with solid fill">
              <a:extLst>
                <a:ext uri="{FF2B5EF4-FFF2-40B4-BE49-F238E27FC236}">
                  <a16:creationId xmlns:a16="http://schemas.microsoft.com/office/drawing/2014/main" id="{85609A5A-16BD-3256-7B38-DF206927E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5191" y="5020394"/>
              <a:ext cx="351114" cy="3511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201181-C2A2-2927-4778-AC55A9B36E8B}"/>
                </a:ext>
              </a:extLst>
            </p:cNvPr>
            <p:cNvSpPr txBox="1"/>
            <p:nvPr/>
          </p:nvSpPr>
          <p:spPr>
            <a:xfrm>
              <a:off x="3728690" y="5012111"/>
              <a:ext cx="151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Food Industry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50D3BA-0C14-D4D2-9474-7EB0B807C5F5}"/>
              </a:ext>
            </a:extLst>
          </p:cNvPr>
          <p:cNvGrpSpPr/>
          <p:nvPr/>
        </p:nvGrpSpPr>
        <p:grpSpPr>
          <a:xfrm>
            <a:off x="3207341" y="1036107"/>
            <a:ext cx="2586857" cy="463880"/>
            <a:chOff x="3198806" y="5474660"/>
            <a:chExt cx="2586857" cy="4638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9306EC-8782-B03E-1615-CF50F43C99D5}"/>
                </a:ext>
              </a:extLst>
            </p:cNvPr>
            <p:cNvSpPr/>
            <p:nvPr/>
          </p:nvSpPr>
          <p:spPr>
            <a:xfrm>
              <a:off x="3198806" y="5474660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Left Brain with solid fill">
              <a:extLst>
                <a:ext uri="{FF2B5EF4-FFF2-40B4-BE49-F238E27FC236}">
                  <a16:creationId xmlns:a16="http://schemas.microsoft.com/office/drawing/2014/main" id="{D1491B47-4644-E627-47D3-4574A11A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255191" y="5534148"/>
              <a:ext cx="351114" cy="35111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41DB2B-B12C-BA23-F510-0FFA47F6B02E}"/>
                </a:ext>
              </a:extLst>
            </p:cNvPr>
            <p:cNvSpPr txBox="1"/>
            <p:nvPr/>
          </p:nvSpPr>
          <p:spPr>
            <a:xfrm>
              <a:off x="3719072" y="5499364"/>
              <a:ext cx="206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Medical Application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F9572B8-7C25-8E47-BAC6-3241C40BB900}"/>
              </a:ext>
            </a:extLst>
          </p:cNvPr>
          <p:cNvGrpSpPr/>
          <p:nvPr/>
        </p:nvGrpSpPr>
        <p:grpSpPr>
          <a:xfrm>
            <a:off x="3251286" y="2039813"/>
            <a:ext cx="2625816" cy="463880"/>
            <a:chOff x="3188701" y="2413744"/>
            <a:chExt cx="2625816" cy="46388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2927C83-9CE6-2545-F978-CEB1BEC15B96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D550269-1305-AC93-E606-03AF52B1D2F6}"/>
                </a:ext>
              </a:extLst>
            </p:cNvPr>
            <p:cNvSpPr txBox="1"/>
            <p:nvPr/>
          </p:nvSpPr>
          <p:spPr>
            <a:xfrm>
              <a:off x="3719072" y="2469787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Energy Physics</a:t>
              </a:r>
            </a:p>
          </p:txBody>
        </p:sp>
      </p:grpSp>
      <p:pic>
        <p:nvPicPr>
          <p:cNvPr id="129" name="Graphic 128" descr="Atom with solid fill">
            <a:extLst>
              <a:ext uri="{FF2B5EF4-FFF2-40B4-BE49-F238E27FC236}">
                <a16:creationId xmlns:a16="http://schemas.microsoft.com/office/drawing/2014/main" id="{25E3C512-E167-6559-5C52-0DB4C513A6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83429" y="2087930"/>
            <a:ext cx="376517" cy="376517"/>
          </a:xfrm>
          <a:prstGeom prst="rect">
            <a:avLst/>
          </a:prstGeom>
        </p:spPr>
      </p:pic>
      <p:sp>
        <p:nvSpPr>
          <p:cNvPr id="135" name="Left Bracket 134">
            <a:extLst>
              <a:ext uri="{FF2B5EF4-FFF2-40B4-BE49-F238E27FC236}">
                <a16:creationId xmlns:a16="http://schemas.microsoft.com/office/drawing/2014/main" id="{89872127-1979-9834-1221-DB3A63BE1F5C}"/>
              </a:ext>
            </a:extLst>
          </p:cNvPr>
          <p:cNvSpPr/>
          <p:nvPr/>
        </p:nvSpPr>
        <p:spPr>
          <a:xfrm>
            <a:off x="3064367" y="1093799"/>
            <a:ext cx="76483" cy="140989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 Bracket 135">
            <a:extLst>
              <a:ext uri="{FF2B5EF4-FFF2-40B4-BE49-F238E27FC236}">
                <a16:creationId xmlns:a16="http://schemas.microsoft.com/office/drawing/2014/main" id="{F480235C-7C13-6867-C457-04EF94D4D628}"/>
              </a:ext>
            </a:extLst>
          </p:cNvPr>
          <p:cNvSpPr/>
          <p:nvPr/>
        </p:nvSpPr>
        <p:spPr>
          <a:xfrm>
            <a:off x="3056443" y="2642260"/>
            <a:ext cx="76483" cy="178821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 Bracket 136">
            <a:extLst>
              <a:ext uri="{FF2B5EF4-FFF2-40B4-BE49-F238E27FC236}">
                <a16:creationId xmlns:a16="http://schemas.microsoft.com/office/drawing/2014/main" id="{1F828229-17D3-4800-E302-61BE5CE1EFA6}"/>
              </a:ext>
            </a:extLst>
          </p:cNvPr>
          <p:cNvSpPr/>
          <p:nvPr/>
        </p:nvSpPr>
        <p:spPr>
          <a:xfrm>
            <a:off x="3051027" y="4569043"/>
            <a:ext cx="89823" cy="154668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5F7DBB7-387E-500D-8E12-6E0D9FB443C2}"/>
              </a:ext>
            </a:extLst>
          </p:cNvPr>
          <p:cNvCxnSpPr>
            <a:stCxn id="7" idx="0"/>
            <a:endCxn id="135" idx="1"/>
          </p:cNvCxnSpPr>
          <p:nvPr/>
        </p:nvCxnSpPr>
        <p:spPr>
          <a:xfrm rot="5400000" flipH="1" flipV="1">
            <a:off x="1796907" y="1639783"/>
            <a:ext cx="1108496" cy="142642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FA39662-A4D0-0420-3461-0E3E81755FBB}"/>
              </a:ext>
            </a:extLst>
          </p:cNvPr>
          <p:cNvCxnSpPr>
            <a:cxnSpLocks/>
            <a:stCxn id="8" idx="2"/>
            <a:endCxn id="137" idx="1"/>
          </p:cNvCxnSpPr>
          <p:nvPr/>
        </p:nvCxnSpPr>
        <p:spPr>
          <a:xfrm rot="16200000" flipH="1">
            <a:off x="1768929" y="4060289"/>
            <a:ext cx="1151112" cy="141308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BD4A7D4-2B0B-D82C-4273-2763FEA80BE6}"/>
              </a:ext>
            </a:extLst>
          </p:cNvPr>
          <p:cNvCxnSpPr>
            <a:cxnSpLocks/>
            <a:stCxn id="7" idx="3"/>
            <a:endCxn id="136" idx="1"/>
          </p:cNvCxnSpPr>
          <p:nvPr/>
        </p:nvCxnSpPr>
        <p:spPr>
          <a:xfrm>
            <a:off x="2568819" y="3182675"/>
            <a:ext cx="487624" cy="3536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513CA61-9791-7837-5223-09CDB83B7CDF}"/>
              </a:ext>
            </a:extLst>
          </p:cNvPr>
          <p:cNvCxnSpPr>
            <a:cxnSpLocks/>
            <a:stCxn id="8" idx="3"/>
            <a:endCxn id="136" idx="1"/>
          </p:cNvCxnSpPr>
          <p:nvPr/>
        </p:nvCxnSpPr>
        <p:spPr>
          <a:xfrm flipV="1">
            <a:off x="2568819" y="3536368"/>
            <a:ext cx="487624" cy="366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 descr="TNO-logo - Heldergroen">
            <a:extLst>
              <a:ext uri="{FF2B5EF4-FFF2-40B4-BE49-F238E27FC236}">
                <a16:creationId xmlns:a16="http://schemas.microsoft.com/office/drawing/2014/main" id="{FB099E23-8E29-6425-F77A-3856EB65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31" y="3048309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Home - QuSoft">
            <a:extLst>
              <a:ext uri="{FF2B5EF4-FFF2-40B4-BE49-F238E27FC236}">
                <a16:creationId xmlns:a16="http://schemas.microsoft.com/office/drawing/2014/main" id="{EB8A5592-FF3C-D477-55AA-CFAE67AD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86" y="4636641"/>
            <a:ext cx="663640" cy="2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2" descr="Acknowledgements | userinfo.surfsara.nl">
            <a:extLst>
              <a:ext uri="{FF2B5EF4-FFF2-40B4-BE49-F238E27FC236}">
                <a16:creationId xmlns:a16="http://schemas.microsoft.com/office/drawing/2014/main" id="{D64C8DCB-E413-3C8A-A3A9-C85AC19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07313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2" descr="Acknowledgements | userinfo.surfsara.nl">
            <a:extLst>
              <a:ext uri="{FF2B5EF4-FFF2-40B4-BE49-F238E27FC236}">
                <a16:creationId xmlns:a16="http://schemas.microsoft.com/office/drawing/2014/main" id="{52B1508F-C752-0F85-28C7-AAE1A965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2596483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4" descr="Netherlands eScience Center Knowledge Base">
            <a:extLst>
              <a:ext uri="{FF2B5EF4-FFF2-40B4-BE49-F238E27FC236}">
                <a16:creationId xmlns:a16="http://schemas.microsoft.com/office/drawing/2014/main" id="{AAC71D99-7950-71D8-C330-CC4A0E3B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04" y="2596483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iversity of Amsterdam - Wikipedia">
            <a:extLst>
              <a:ext uri="{FF2B5EF4-FFF2-40B4-BE49-F238E27FC236}">
                <a16:creationId xmlns:a16="http://schemas.microsoft.com/office/drawing/2014/main" id="{0A7C8E7A-35E6-57C7-EBC8-6AE0603D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596483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2" descr="Acknowledgements | userinfo.surfsara.nl">
            <a:extLst>
              <a:ext uri="{FF2B5EF4-FFF2-40B4-BE49-F238E27FC236}">
                <a16:creationId xmlns:a16="http://schemas.microsoft.com/office/drawing/2014/main" id="{9C3C26EA-FF02-FEC3-5AAA-21A40B02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3084909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Netherlands eScience Center Knowledge Base">
            <a:extLst>
              <a:ext uri="{FF2B5EF4-FFF2-40B4-BE49-F238E27FC236}">
                <a16:creationId xmlns:a16="http://schemas.microsoft.com/office/drawing/2014/main" id="{BE76801B-E6DB-B1D0-A37C-EAE0A750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89" y="3108905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TNO-logo - Heldergroen">
            <a:extLst>
              <a:ext uri="{FF2B5EF4-FFF2-40B4-BE49-F238E27FC236}">
                <a16:creationId xmlns:a16="http://schemas.microsoft.com/office/drawing/2014/main" id="{2E86D633-D33D-9A11-65F7-A26DE70F6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30" y="3635520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University of Amsterdam - Wikipedia">
            <a:extLst>
              <a:ext uri="{FF2B5EF4-FFF2-40B4-BE49-F238E27FC236}">
                <a16:creationId xmlns:a16="http://schemas.microsoft.com/office/drawing/2014/main" id="{0F5FEC3D-BC24-40F5-C942-AC0077DE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3635520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12" descr="Acknowledgements | userinfo.surfsara.nl">
            <a:extLst>
              <a:ext uri="{FF2B5EF4-FFF2-40B4-BE49-F238E27FC236}">
                <a16:creationId xmlns:a16="http://schemas.microsoft.com/office/drawing/2014/main" id="{B4638EEE-B82D-8348-9298-075FD1AB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419404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TNO-logo - Heldergroen">
            <a:extLst>
              <a:ext uri="{FF2B5EF4-FFF2-40B4-BE49-F238E27FC236}">
                <a16:creationId xmlns:a16="http://schemas.microsoft.com/office/drawing/2014/main" id="{2ED75EE3-FFC8-4655-E6FF-9A9D5AC47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29" y="4147844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TNO-logo - Heldergroen">
            <a:extLst>
              <a:ext uri="{FF2B5EF4-FFF2-40B4-BE49-F238E27FC236}">
                <a16:creationId xmlns:a16="http://schemas.microsoft.com/office/drawing/2014/main" id="{88158F9D-B3ED-FE39-E7D5-3D4A94417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4766" y="461212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TNO-logo - Heldergroen">
            <a:extLst>
              <a:ext uri="{FF2B5EF4-FFF2-40B4-BE49-F238E27FC236}">
                <a16:creationId xmlns:a16="http://schemas.microsoft.com/office/drawing/2014/main" id="{6859F9DA-6155-F1A6-8B4A-C904D9272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97387" y="508414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TNO-logo - Heldergroen">
            <a:extLst>
              <a:ext uri="{FF2B5EF4-FFF2-40B4-BE49-F238E27FC236}">
                <a16:creationId xmlns:a16="http://schemas.microsoft.com/office/drawing/2014/main" id="{129C9464-E8A7-4E1E-F28D-9D5796F1C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9439" y="5596472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2" descr="Acknowledgements | userinfo.surfsara.nl">
            <a:extLst>
              <a:ext uri="{FF2B5EF4-FFF2-40B4-BE49-F238E27FC236}">
                <a16:creationId xmlns:a16="http://schemas.microsoft.com/office/drawing/2014/main" id="{8F554D8F-C24F-DB57-BD16-872C692A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099469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F2F64-2BC6-CF47-FA3F-CF47FC676720}"/>
              </a:ext>
            </a:extLst>
          </p:cNvPr>
          <p:cNvSpPr/>
          <p:nvPr/>
        </p:nvSpPr>
        <p:spPr>
          <a:xfrm>
            <a:off x="0" y="1003097"/>
            <a:ext cx="10410092" cy="557895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B8E83FD-E570-A200-7417-58B29C73A031}"/>
              </a:ext>
            </a:extLst>
          </p:cNvPr>
          <p:cNvGrpSpPr/>
          <p:nvPr/>
        </p:nvGrpSpPr>
        <p:grpSpPr>
          <a:xfrm>
            <a:off x="3230220" y="1550999"/>
            <a:ext cx="2306819" cy="463880"/>
            <a:chOff x="3188701" y="2413744"/>
            <a:chExt cx="2306819" cy="46388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02E8475-3A3E-CB2A-ECA0-4B2D375D82AC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Satellite dish with solid fill">
              <a:extLst>
                <a:ext uri="{FF2B5EF4-FFF2-40B4-BE49-F238E27FC236}">
                  <a16:creationId xmlns:a16="http://schemas.microsoft.com/office/drawing/2014/main" id="{FB388F8F-DA39-A293-4E2E-2321B141E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255191" y="2478896"/>
              <a:ext cx="351114" cy="35111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7EB5CA-D083-0E9D-601C-87516D7C84CB}"/>
                </a:ext>
              </a:extLst>
            </p:cNvPr>
            <p:cNvSpPr txBox="1"/>
            <p:nvPr/>
          </p:nvSpPr>
          <p:spPr>
            <a:xfrm>
              <a:off x="3719072" y="2469787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Radioastronomy</a:t>
              </a:r>
            </a:p>
          </p:txBody>
        </p:sp>
      </p:grpSp>
      <p:pic>
        <p:nvPicPr>
          <p:cNvPr id="163" name="Picture 14" descr="Netherlands eScience Center Knowledge Base">
            <a:extLst>
              <a:ext uri="{FF2B5EF4-FFF2-40B4-BE49-F238E27FC236}">
                <a16:creationId xmlns:a16="http://schemas.microsoft.com/office/drawing/2014/main" id="{DE3F9A20-B6EB-E6EC-4394-53E56E61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607042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4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Photo of a quantum computer close-up">
            <a:extLst>
              <a:ext uri="{FF2B5EF4-FFF2-40B4-BE49-F238E27FC236}">
                <a16:creationId xmlns:a16="http://schemas.microsoft.com/office/drawing/2014/main" id="{4A167028-D0ED-84BB-3EF3-0CDEA4F83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787" r="-2179" b="70768"/>
          <a:stretch/>
        </p:blipFill>
        <p:spPr bwMode="auto">
          <a:xfrm>
            <a:off x="0" y="-22732"/>
            <a:ext cx="12463632" cy="11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BD7726-F6C5-4BB5-F399-38832695107E}"/>
              </a:ext>
            </a:extLst>
          </p:cNvPr>
          <p:cNvSpPr txBox="1"/>
          <p:nvPr/>
        </p:nvSpPr>
        <p:spPr>
          <a:xfrm>
            <a:off x="84997" y="1168383"/>
            <a:ext cx="9865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Integrating</a:t>
            </a:r>
            <a:r>
              <a:rPr lang="it-IT" sz="2800" b="1" dirty="0"/>
              <a:t> Quantum Computers in Radio-</a:t>
            </a:r>
            <a:r>
              <a:rPr lang="it-IT" sz="2800" b="1" dirty="0" err="1"/>
              <a:t>Telescopes</a:t>
            </a:r>
            <a:endParaRPr lang="en-US" sz="2800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D33DBB1-B2E3-F26C-D38E-F561B6BD7CA7}"/>
              </a:ext>
            </a:extLst>
          </p:cNvPr>
          <p:cNvGrpSpPr/>
          <p:nvPr/>
        </p:nvGrpSpPr>
        <p:grpSpPr>
          <a:xfrm>
            <a:off x="9211403" y="806406"/>
            <a:ext cx="2895600" cy="4597400"/>
            <a:chOff x="9525001" y="1892300"/>
            <a:chExt cx="2533650" cy="400050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8A9E5D5-69D6-EAAA-27B4-305A8EDC1DAF}"/>
                </a:ext>
              </a:extLst>
            </p:cNvPr>
            <p:cNvSpPr/>
            <p:nvPr/>
          </p:nvSpPr>
          <p:spPr>
            <a:xfrm>
              <a:off x="9525001" y="1892300"/>
              <a:ext cx="2533650" cy="4000500"/>
            </a:xfrm>
            <a:prstGeom prst="roundRect">
              <a:avLst>
                <a:gd name="adj" fmla="val 839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72D9352-8478-4D52-D9D8-DCA67FB78BE9}"/>
                </a:ext>
              </a:extLst>
            </p:cNvPr>
            <p:cNvGrpSpPr/>
            <p:nvPr/>
          </p:nvGrpSpPr>
          <p:grpSpPr>
            <a:xfrm>
              <a:off x="9616459" y="2000479"/>
              <a:ext cx="2357649" cy="3445825"/>
              <a:chOff x="9104486" y="1193813"/>
              <a:chExt cx="2357649" cy="3445825"/>
            </a:xfrm>
          </p:grpSpPr>
          <p:pic>
            <p:nvPicPr>
              <p:cNvPr id="9" name="Picture 6" descr="Dr. Nicolas Renaud">
                <a:extLst>
                  <a:ext uri="{FF2B5EF4-FFF2-40B4-BE49-F238E27FC236}">
                    <a16:creationId xmlns:a16="http://schemas.microsoft.com/office/drawing/2014/main" id="{A2829711-DD7B-D804-7DDB-729D3ECFB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5" t="-434" r="6662" b="434"/>
              <a:stretch/>
            </p:blipFill>
            <p:spPr bwMode="auto">
              <a:xfrm>
                <a:off x="10348163" y="3036406"/>
                <a:ext cx="927891" cy="878782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4" descr="Dr. Pablo Rodríguez-Sánchez">
                <a:extLst>
                  <a:ext uri="{FF2B5EF4-FFF2-40B4-BE49-F238E27FC236}">
                    <a16:creationId xmlns:a16="http://schemas.microsoft.com/office/drawing/2014/main" id="{EA20F2C2-BAD8-7A76-F184-44CD43BBD7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26116" y="2108091"/>
                <a:ext cx="952671" cy="911387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8" descr="Johan Hidding, MSc">
                <a:extLst>
                  <a:ext uri="{FF2B5EF4-FFF2-40B4-BE49-F238E27FC236}">
                    <a16:creationId xmlns:a16="http://schemas.microsoft.com/office/drawing/2014/main" id="{E766B1F4-A69B-175D-DCD5-0944556998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9070" y="2130114"/>
                <a:ext cx="899155" cy="868604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D72FE39B-385C-878A-2B19-7F53531A96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E2DDD9"/>
                  </a:clrFrom>
                  <a:clrTo>
                    <a:srgbClr val="E2DDD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986" r="-29904"/>
              <a:stretch/>
            </p:blipFill>
            <p:spPr bwMode="auto">
              <a:xfrm>
                <a:off x="9104486" y="1193813"/>
                <a:ext cx="909690" cy="878782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741311C-17FA-9E25-9136-5D81C220DE50}"/>
                  </a:ext>
                </a:extLst>
              </p:cNvPr>
              <p:cNvSpPr txBox="1"/>
              <p:nvPr/>
            </p:nvSpPr>
            <p:spPr>
              <a:xfrm>
                <a:off x="10055192" y="1400614"/>
                <a:ext cx="140694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400" dirty="0"/>
                  <a:t>Chris </a:t>
                </a:r>
                <a:r>
                  <a:rPr lang="it-IT" sz="1400" dirty="0" err="1"/>
                  <a:t>Broekema</a:t>
                </a:r>
                <a:r>
                  <a:rPr lang="it-IT" sz="1400" dirty="0"/>
                  <a:t> </a:t>
                </a:r>
                <a:endParaRPr lang="en-US" sz="1400" dirty="0"/>
              </a:p>
            </p:txBody>
          </p:sp>
          <p:pic>
            <p:nvPicPr>
              <p:cNvPr id="2052" name="Picture 4" descr="Astron, Astronomy institute">
                <a:extLst>
                  <a:ext uri="{FF2B5EF4-FFF2-40B4-BE49-F238E27FC236}">
                    <a16:creationId xmlns:a16="http://schemas.microsoft.com/office/drawing/2014/main" id="{AFB8C9F0-F2BE-9A4E-AFE4-DE51E39F86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0366" y="1604753"/>
                <a:ext cx="1036341" cy="2976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6" descr="Netherlands eScience Center | RDA">
                <a:extLst>
                  <a:ext uri="{FF2B5EF4-FFF2-40B4-BE49-F238E27FC236}">
                    <a16:creationId xmlns:a16="http://schemas.microsoft.com/office/drawing/2014/main" id="{090A1BD4-97E8-4F93-3957-D082E7FD9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08076" y="4160011"/>
                <a:ext cx="1758631" cy="479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A4601C-2CAB-DEB3-CF3B-ED33A035F27C}"/>
              </a:ext>
            </a:extLst>
          </p:cNvPr>
          <p:cNvGrpSpPr/>
          <p:nvPr/>
        </p:nvGrpSpPr>
        <p:grpSpPr>
          <a:xfrm>
            <a:off x="532480" y="2197598"/>
            <a:ext cx="8136445" cy="3473145"/>
            <a:chOff x="640400" y="2304355"/>
            <a:chExt cx="6554427" cy="2797841"/>
          </a:xfrm>
        </p:grpSpPr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CA8705C0-9069-DC9B-E72D-77D2BE0B02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05" t="14887" r="32916" b="73219"/>
            <a:stretch/>
          </p:blipFill>
          <p:spPr bwMode="auto">
            <a:xfrm>
              <a:off x="3952632" y="4192365"/>
              <a:ext cx="3242195" cy="90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972A0F1F-5FC1-E957-893A-D355D6A38F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0" t="14350" r="32263" b="73177"/>
            <a:stretch/>
          </p:blipFill>
          <p:spPr bwMode="auto">
            <a:xfrm>
              <a:off x="640400" y="4192365"/>
              <a:ext cx="3251804" cy="909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Frequently Asked Questions about the SKA - Public Website">
              <a:extLst>
                <a:ext uri="{FF2B5EF4-FFF2-40B4-BE49-F238E27FC236}">
                  <a16:creationId xmlns:a16="http://schemas.microsoft.com/office/drawing/2014/main" id="{50C5F1BD-C245-9008-A826-3369E9A32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710" y="2336015"/>
              <a:ext cx="3858117" cy="173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SKA Brand - New logo - Public Website">
              <a:extLst>
                <a:ext uri="{FF2B5EF4-FFF2-40B4-BE49-F238E27FC236}">
                  <a16:creationId xmlns:a16="http://schemas.microsoft.com/office/drawing/2014/main" id="{7A62C901-425B-CC73-02CE-725F3E364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06" y="2304355"/>
              <a:ext cx="2543175" cy="1800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21F649-9016-78E0-2823-678DE6E2E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19787" r="-557" b="16220"/>
          <a:stretch/>
        </p:blipFill>
        <p:spPr bwMode="auto">
          <a:xfrm>
            <a:off x="9534917" y="3260148"/>
            <a:ext cx="858845" cy="82413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708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F5DFF65-FF09-403D-C106-1001C771DC07}"/>
              </a:ext>
            </a:extLst>
          </p:cNvPr>
          <p:cNvGrpSpPr/>
          <p:nvPr/>
        </p:nvGrpSpPr>
        <p:grpSpPr>
          <a:xfrm>
            <a:off x="237611" y="3630955"/>
            <a:ext cx="5213438" cy="2478640"/>
            <a:chOff x="6978562" y="4172713"/>
            <a:chExt cx="5213438" cy="24786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032B9FF-381E-F792-2278-883E4A71D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8562" y="4172713"/>
              <a:ext cx="5098055" cy="97771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E03C8-B2B0-6E7B-EB24-85E7DBFA8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9397"/>
            <a:stretch/>
          </p:blipFill>
          <p:spPr>
            <a:xfrm>
              <a:off x="7134356" y="5150423"/>
              <a:ext cx="5057644" cy="97771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8E334C-67CD-3FC7-9E64-24289A41E320}"/>
                </a:ext>
              </a:extLst>
            </p:cNvPr>
            <p:cNvSpPr txBox="1"/>
            <p:nvPr/>
          </p:nvSpPr>
          <p:spPr>
            <a:xfrm>
              <a:off x="7064342" y="6128133"/>
              <a:ext cx="49264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/>
                <a:t>Quantum Machine Learning for Radio Astronomy</a:t>
              </a:r>
              <a:endParaRPr lang="en-GB" sz="1400" dirty="0"/>
            </a:p>
            <a:p>
              <a:pPr algn="r"/>
              <a:r>
                <a:rPr lang="en-NL" sz="1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https://arxiv.org/pdf/2112.02655.pdf</a:t>
              </a:r>
              <a:endParaRPr lang="en-GB" sz="14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EAB6C5-9D20-43CA-5A72-726017C1DFB9}"/>
              </a:ext>
            </a:extLst>
          </p:cNvPr>
          <p:cNvGrpSpPr/>
          <p:nvPr/>
        </p:nvGrpSpPr>
        <p:grpSpPr>
          <a:xfrm>
            <a:off x="2542539" y="189459"/>
            <a:ext cx="2944116" cy="2813433"/>
            <a:chOff x="1126438" y="2052638"/>
            <a:chExt cx="4553816" cy="437797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20BCC4-3698-0EDD-314A-47D30503E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863"/>
            <a:stretch/>
          </p:blipFill>
          <p:spPr>
            <a:xfrm>
              <a:off x="1126438" y="2052638"/>
              <a:ext cx="4553816" cy="43779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61AD3A-A070-7932-4DDA-81DBFF3EAC71}"/>
                </a:ext>
              </a:extLst>
            </p:cNvPr>
            <p:cNvSpPr txBox="1"/>
            <p:nvPr/>
          </p:nvSpPr>
          <p:spPr>
            <a:xfrm>
              <a:off x="4189936" y="2113892"/>
              <a:ext cx="1433503" cy="790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it-IT" sz="1050" dirty="0"/>
                <a:t>8 features</a:t>
              </a:r>
            </a:p>
            <a:p>
              <a:pPr algn="r"/>
              <a:r>
                <a:rPr lang="it-IT" sz="1050" dirty="0"/>
                <a:t>1000 points</a:t>
              </a:r>
            </a:p>
            <a:p>
              <a:pPr algn="r"/>
              <a:r>
                <a:rPr lang="it-IT" sz="1050" dirty="0"/>
                <a:t>89% </a:t>
              </a:r>
              <a:r>
                <a:rPr lang="it-IT" sz="1050" dirty="0" err="1"/>
                <a:t>Accuracy</a:t>
              </a:r>
              <a:endParaRPr lang="en-US" sz="1050" dirty="0"/>
            </a:p>
          </p:txBody>
        </p:sp>
      </p:grpSp>
      <p:pic>
        <p:nvPicPr>
          <p:cNvPr id="25" name="Video 2">
            <a:hlinkClick r:id="" action="ppaction://media"/>
            <a:extLst>
              <a:ext uri="{FF2B5EF4-FFF2-40B4-BE49-F238E27FC236}">
                <a16:creationId xmlns:a16="http://schemas.microsoft.com/office/drawing/2014/main" id="{62862A41-8AEA-C12C-889B-BE3BB13205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3753" r="16416"/>
          <a:stretch/>
        </p:blipFill>
        <p:spPr>
          <a:xfrm>
            <a:off x="237611" y="228824"/>
            <a:ext cx="2125980" cy="26421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10C2C90-C7F9-9FEC-620D-90F406E6DC4D}"/>
              </a:ext>
            </a:extLst>
          </p:cNvPr>
          <p:cNvGrpSpPr/>
          <p:nvPr/>
        </p:nvGrpSpPr>
        <p:grpSpPr>
          <a:xfrm>
            <a:off x="5943600" y="5937"/>
            <a:ext cx="6151311" cy="6642513"/>
            <a:chOff x="5943600" y="5937"/>
            <a:chExt cx="6151311" cy="664251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BD02935-89B3-8EB2-3066-612A9F2F6BF8}"/>
                </a:ext>
              </a:extLst>
            </p:cNvPr>
            <p:cNvCxnSpPr/>
            <p:nvPr/>
          </p:nvCxnSpPr>
          <p:spPr>
            <a:xfrm>
              <a:off x="5943600" y="219075"/>
              <a:ext cx="0" cy="64293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CBA7ADA-9018-7B01-2FAF-07415DFE13FC}"/>
                </a:ext>
              </a:extLst>
            </p:cNvPr>
            <p:cNvGrpSpPr/>
            <p:nvPr/>
          </p:nvGrpSpPr>
          <p:grpSpPr>
            <a:xfrm>
              <a:off x="6104292" y="219075"/>
              <a:ext cx="3545169" cy="2242560"/>
              <a:chOff x="7294521" y="818634"/>
              <a:chExt cx="4736068" cy="311078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EDA0562-C7E3-15F0-A60D-2FA7F5F2AD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94521" y="818634"/>
                <a:ext cx="4736068" cy="2641159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F29339-0940-ACEF-A6C5-1BB815A2CB49}"/>
                  </a:ext>
                </a:extLst>
              </p:cNvPr>
              <p:cNvSpPr txBox="1"/>
              <p:nvPr/>
            </p:nvSpPr>
            <p:spPr>
              <a:xfrm>
                <a:off x="7294521" y="3459793"/>
                <a:ext cx="4380931" cy="469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Calibration Challenges for the Next Generation of Radio Telescopes</a:t>
                </a:r>
              </a:p>
              <a:p>
                <a:r>
                  <a:rPr lang="en-US" sz="800" dirty="0"/>
                  <a:t>Stefan </a:t>
                </a:r>
                <a:r>
                  <a:rPr lang="en-US" sz="800" dirty="0" err="1"/>
                  <a:t>Wijnholds</a:t>
                </a:r>
                <a:r>
                  <a:rPr lang="en-US" sz="800" dirty="0"/>
                  <a:t> et al ASTRON 2018</a:t>
                </a:r>
              </a:p>
            </p:txBody>
          </p:sp>
        </p:grp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9D19039B-88CB-A8D2-7C67-CA46B1F9313C}"/>
                </a:ext>
              </a:extLst>
            </p:cNvPr>
            <p:cNvSpPr txBox="1">
              <a:spLocks/>
            </p:cNvSpPr>
            <p:nvPr/>
          </p:nvSpPr>
          <p:spPr>
            <a:xfrm>
              <a:off x="9697334" y="5937"/>
              <a:ext cx="2397577" cy="92331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Linear System</a:t>
              </a:r>
            </a:p>
          </p:txBody>
        </p:sp>
        <p:pic>
          <p:nvPicPr>
            <p:cNvPr id="32" name="Picture 31" descr="Arrow&#10;&#10;Description automatically generated">
              <a:extLst>
                <a:ext uri="{FF2B5EF4-FFF2-40B4-BE49-F238E27FC236}">
                  <a16:creationId xmlns:a16="http://schemas.microsoft.com/office/drawing/2014/main" id="{3A6A8E7D-43E6-C545-1752-AAF7F604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0778" y="737011"/>
              <a:ext cx="1580456" cy="384475"/>
            </a:xfrm>
            <a:prstGeom prst="rect">
              <a:avLst/>
            </a:prstGeom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F6C73498-0307-1A90-1EB7-171B97499F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275"/>
            <a:stretch/>
          </p:blipFill>
          <p:spPr bwMode="auto">
            <a:xfrm>
              <a:off x="6950219" y="2563078"/>
              <a:ext cx="4344488" cy="1787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05CD78-89C1-85F7-C9B0-9232DCDC5F98}"/>
                </a:ext>
              </a:extLst>
            </p:cNvPr>
            <p:cNvGrpSpPr/>
            <p:nvPr/>
          </p:nvGrpSpPr>
          <p:grpSpPr>
            <a:xfrm>
              <a:off x="6274315" y="4365641"/>
              <a:ext cx="5764330" cy="1982888"/>
              <a:chOff x="6248401" y="4162472"/>
              <a:chExt cx="5764330" cy="198288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65B0B0F-5C7B-8818-334E-EBE08F00C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48401" y="4162472"/>
                <a:ext cx="2848148" cy="198288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77141B4-1FF5-E0FA-FA95-9897A7399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2365" b="1"/>
              <a:stretch/>
            </p:blipFill>
            <p:spPr>
              <a:xfrm>
                <a:off x="9164583" y="4248844"/>
                <a:ext cx="2848148" cy="182965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14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B2131F-1223-8B3D-F5E0-F06862340466}"/>
              </a:ext>
            </a:extLst>
          </p:cNvPr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BEA235-488D-7CBC-4A29-C87BCEF3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1" y="101455"/>
            <a:ext cx="1963569" cy="65452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196D279-3840-6354-72BF-8CBF8FDF13EE}"/>
              </a:ext>
            </a:extLst>
          </p:cNvPr>
          <p:cNvGrpSpPr/>
          <p:nvPr/>
        </p:nvGrpSpPr>
        <p:grpSpPr>
          <a:xfrm>
            <a:off x="418744" y="2881459"/>
            <a:ext cx="2150075" cy="1309816"/>
            <a:chOff x="609601" y="2586679"/>
            <a:chExt cx="2150075" cy="1309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DCA558-A44E-F1FE-E79E-3A9563329D22}"/>
                </a:ext>
              </a:extLst>
            </p:cNvPr>
            <p:cNvSpPr/>
            <p:nvPr/>
          </p:nvSpPr>
          <p:spPr>
            <a:xfrm>
              <a:off x="897925" y="2612462"/>
              <a:ext cx="1861751" cy="550866"/>
            </a:xfrm>
            <a:prstGeom prst="rect">
              <a:avLst/>
            </a:prstGeom>
            <a:solidFill>
              <a:srgbClr val="DD64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Academic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561C36-223B-BD75-E8E2-BB7E931E4903}"/>
                </a:ext>
              </a:extLst>
            </p:cNvPr>
            <p:cNvSpPr/>
            <p:nvPr/>
          </p:nvSpPr>
          <p:spPr>
            <a:xfrm>
              <a:off x="897925" y="3319847"/>
              <a:ext cx="1861751" cy="576648"/>
            </a:xfrm>
            <a:prstGeom prst="rect">
              <a:avLst/>
            </a:prstGeom>
            <a:solidFill>
              <a:srgbClr val="D4910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Industrial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5DC754-C239-8C11-62F1-B1F56DFC64CC}"/>
                </a:ext>
              </a:extLst>
            </p:cNvPr>
            <p:cNvGrpSpPr/>
            <p:nvPr/>
          </p:nvGrpSpPr>
          <p:grpSpPr>
            <a:xfrm>
              <a:off x="609601" y="2586679"/>
              <a:ext cx="576648" cy="576648"/>
              <a:chOff x="1820563" y="1725710"/>
              <a:chExt cx="576648" cy="57664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C7DC150-5850-C40D-89D5-7888B71B1C07}"/>
                  </a:ext>
                </a:extLst>
              </p:cNvPr>
              <p:cNvSpPr/>
              <p:nvPr/>
            </p:nvSpPr>
            <p:spPr>
              <a:xfrm>
                <a:off x="1820563" y="1725710"/>
                <a:ext cx="576648" cy="576648"/>
              </a:xfrm>
              <a:prstGeom prst="ellipse">
                <a:avLst/>
              </a:prstGeom>
              <a:solidFill>
                <a:srgbClr val="DD643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Graduation cap with solid fill">
                <a:extLst>
                  <a:ext uri="{FF2B5EF4-FFF2-40B4-BE49-F238E27FC236}">
                    <a16:creationId xmlns:a16="http://schemas.microsoft.com/office/drawing/2014/main" id="{E8D65149-9E21-24AC-7C2C-5B59958D4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66708" y="1751492"/>
                <a:ext cx="484358" cy="48435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E778E9-1F69-C0B9-3068-8261DD4FC61C}"/>
                </a:ext>
              </a:extLst>
            </p:cNvPr>
            <p:cNvGrpSpPr/>
            <p:nvPr/>
          </p:nvGrpSpPr>
          <p:grpSpPr>
            <a:xfrm>
              <a:off x="609601" y="3319847"/>
              <a:ext cx="576648" cy="576648"/>
              <a:chOff x="5041350" y="1705347"/>
              <a:chExt cx="576648" cy="57664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1488539-2B7A-174F-7B34-C9032058199B}"/>
                  </a:ext>
                </a:extLst>
              </p:cNvPr>
              <p:cNvSpPr/>
              <p:nvPr/>
            </p:nvSpPr>
            <p:spPr>
              <a:xfrm>
                <a:off x="5041350" y="1705347"/>
                <a:ext cx="576648" cy="576648"/>
              </a:xfrm>
              <a:prstGeom prst="ellipse">
                <a:avLst/>
              </a:prstGeom>
              <a:solidFill>
                <a:srgbClr val="D4910A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Factory with solid fill">
                <a:extLst>
                  <a:ext uri="{FF2B5EF4-FFF2-40B4-BE49-F238E27FC236}">
                    <a16:creationId xmlns:a16="http://schemas.microsoft.com/office/drawing/2014/main" id="{F0F58022-97D4-852E-C989-C499D237B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78570" y="1725710"/>
                <a:ext cx="494384" cy="494384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7273717-B05E-FC3E-4C1C-C664475D03C5}"/>
              </a:ext>
            </a:extLst>
          </p:cNvPr>
          <p:cNvGrpSpPr/>
          <p:nvPr/>
        </p:nvGrpSpPr>
        <p:grpSpPr>
          <a:xfrm>
            <a:off x="3237355" y="5651850"/>
            <a:ext cx="1643386" cy="463880"/>
            <a:chOff x="3188701" y="1900744"/>
            <a:chExt cx="1643386" cy="4638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2C5734-F26F-1E73-F023-DAC92AE08F74}"/>
                </a:ext>
              </a:extLst>
            </p:cNvPr>
            <p:cNvSpPr/>
            <p:nvPr/>
          </p:nvSpPr>
          <p:spPr>
            <a:xfrm>
              <a:off x="3188701" y="1900744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Satellite with solid fill">
              <a:extLst>
                <a:ext uri="{FF2B5EF4-FFF2-40B4-BE49-F238E27FC236}">
                  <a16:creationId xmlns:a16="http://schemas.microsoft.com/office/drawing/2014/main" id="{E355EDB6-E8CA-3C1C-E6FD-FA03C27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55191" y="1965143"/>
              <a:ext cx="351114" cy="35111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FFDE55-CBEC-ED17-378B-A1BF20EBC7BC}"/>
                </a:ext>
              </a:extLst>
            </p:cNvPr>
            <p:cNvSpPr txBox="1"/>
            <p:nvPr/>
          </p:nvSpPr>
          <p:spPr>
            <a:xfrm>
              <a:off x="3672795" y="196514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Telemetry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67A142C-AB00-3B6A-061D-84441DBCFAE3}"/>
              </a:ext>
            </a:extLst>
          </p:cNvPr>
          <p:cNvGrpSpPr/>
          <p:nvPr/>
        </p:nvGrpSpPr>
        <p:grpSpPr>
          <a:xfrm>
            <a:off x="3213308" y="3605850"/>
            <a:ext cx="2287095" cy="463880"/>
            <a:chOff x="3198807" y="2926744"/>
            <a:chExt cx="2287095" cy="4638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EB0475-967C-8604-56EE-DE59C4288980}"/>
                </a:ext>
              </a:extLst>
            </p:cNvPr>
            <p:cNvSpPr/>
            <p:nvPr/>
          </p:nvSpPr>
          <p:spPr>
            <a:xfrm>
              <a:off x="3198807" y="2926744"/>
              <a:ext cx="463881" cy="4638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59D9DE29-A256-E99F-BF24-E7B99CF7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55191" y="2992649"/>
              <a:ext cx="351114" cy="3511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F5B42-0919-12D8-4A97-E48DA75F1AAA}"/>
                </a:ext>
              </a:extLst>
            </p:cNvPr>
            <p:cNvSpPr txBox="1"/>
            <p:nvPr/>
          </p:nvSpPr>
          <p:spPr>
            <a:xfrm>
              <a:off x="3719072" y="2983540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Microelectronics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DDD8BE7-B671-255F-7334-4FF00D58A457}"/>
              </a:ext>
            </a:extLst>
          </p:cNvPr>
          <p:cNvGrpSpPr/>
          <p:nvPr/>
        </p:nvGrpSpPr>
        <p:grpSpPr>
          <a:xfrm>
            <a:off x="3226085" y="4643469"/>
            <a:ext cx="1467960" cy="463880"/>
            <a:chOff x="3198807" y="3427233"/>
            <a:chExt cx="1467960" cy="4638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559CD0-1850-9F24-591E-34357F01C625}"/>
                </a:ext>
              </a:extLst>
            </p:cNvPr>
            <p:cNvSpPr/>
            <p:nvPr/>
          </p:nvSpPr>
          <p:spPr>
            <a:xfrm>
              <a:off x="3198807" y="3427233"/>
              <a:ext cx="463881" cy="463880"/>
            </a:xfrm>
            <a:prstGeom prst="ellipse">
              <a:avLst/>
            </a:prstGeom>
            <a:solidFill>
              <a:schemeClr val="accent4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Piggy Bank with solid fill">
              <a:extLst>
                <a:ext uri="{FF2B5EF4-FFF2-40B4-BE49-F238E27FC236}">
                  <a16:creationId xmlns:a16="http://schemas.microsoft.com/office/drawing/2014/main" id="{F9465416-0B7F-F692-2DF5-A6FF0557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5191" y="3506402"/>
              <a:ext cx="351114" cy="35111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7B8626-1B79-019A-9717-57937C9D3FA9}"/>
                </a:ext>
              </a:extLst>
            </p:cNvPr>
            <p:cNvSpPr txBox="1"/>
            <p:nvPr/>
          </p:nvSpPr>
          <p:spPr>
            <a:xfrm>
              <a:off x="3728690" y="3465314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Finance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B2087B5-9F3A-D3CA-F18A-54D2AFA1C8F3}"/>
              </a:ext>
            </a:extLst>
          </p:cNvPr>
          <p:cNvGrpSpPr/>
          <p:nvPr/>
        </p:nvGrpSpPr>
        <p:grpSpPr>
          <a:xfrm>
            <a:off x="3212977" y="3085045"/>
            <a:ext cx="2226181" cy="463880"/>
            <a:chOff x="3198807" y="3948165"/>
            <a:chExt cx="2226181" cy="46388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3E3BB2B-C248-2A79-8402-B70838CE1AB7}"/>
                </a:ext>
              </a:extLst>
            </p:cNvPr>
            <p:cNvSpPr/>
            <p:nvPr/>
          </p:nvSpPr>
          <p:spPr>
            <a:xfrm>
              <a:off x="3198807" y="3948165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Electric Tower with solid fill">
              <a:extLst>
                <a:ext uri="{FF2B5EF4-FFF2-40B4-BE49-F238E27FC236}">
                  <a16:creationId xmlns:a16="http://schemas.microsoft.com/office/drawing/2014/main" id="{723F3F94-DF04-3291-DAD9-C23CF32DC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55191" y="3992888"/>
              <a:ext cx="351114" cy="351114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A2022C-65DC-A696-7C4A-B9F25DDAB515}"/>
                </a:ext>
              </a:extLst>
            </p:cNvPr>
            <p:cNvSpPr txBox="1"/>
            <p:nvPr/>
          </p:nvSpPr>
          <p:spPr>
            <a:xfrm>
              <a:off x="3728690" y="3983779"/>
              <a:ext cx="1696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Energy Supplier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84B9307-6C48-20C2-BB73-5453A0241695}"/>
              </a:ext>
            </a:extLst>
          </p:cNvPr>
          <p:cNvGrpSpPr/>
          <p:nvPr/>
        </p:nvGrpSpPr>
        <p:grpSpPr>
          <a:xfrm>
            <a:off x="3226085" y="5152680"/>
            <a:ext cx="2436663" cy="463880"/>
            <a:chOff x="3188700" y="4482153"/>
            <a:chExt cx="2436663" cy="4638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0C5154-7BBC-4513-DCF8-13AD3442F4EC}"/>
                </a:ext>
              </a:extLst>
            </p:cNvPr>
            <p:cNvSpPr/>
            <p:nvPr/>
          </p:nvSpPr>
          <p:spPr>
            <a:xfrm>
              <a:off x="3188700" y="4482153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Airplane with solid fill">
              <a:extLst>
                <a:ext uri="{FF2B5EF4-FFF2-40B4-BE49-F238E27FC236}">
                  <a16:creationId xmlns:a16="http://schemas.microsoft.com/office/drawing/2014/main" id="{477F7E5A-931E-1ED5-22CB-DE512DF5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55191" y="4506641"/>
              <a:ext cx="351114" cy="35111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5E1696-806C-431D-51FE-D8129B1DDAF3}"/>
                </a:ext>
              </a:extLst>
            </p:cNvPr>
            <p:cNvSpPr txBox="1"/>
            <p:nvPr/>
          </p:nvSpPr>
          <p:spPr>
            <a:xfrm>
              <a:off x="3728690" y="4503837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Airline companies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A54250-21E4-CD8E-17A7-D623FE92F5FC}"/>
              </a:ext>
            </a:extLst>
          </p:cNvPr>
          <p:cNvGrpSpPr/>
          <p:nvPr/>
        </p:nvGrpSpPr>
        <p:grpSpPr>
          <a:xfrm>
            <a:off x="3213308" y="4081241"/>
            <a:ext cx="2045041" cy="463880"/>
            <a:chOff x="3198807" y="4962573"/>
            <a:chExt cx="2045041" cy="4638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17699B3-5A73-3CBE-C7AF-0FF6793BD4A6}"/>
                </a:ext>
              </a:extLst>
            </p:cNvPr>
            <p:cNvSpPr/>
            <p:nvPr/>
          </p:nvSpPr>
          <p:spPr>
            <a:xfrm>
              <a:off x="3198807" y="4962573"/>
              <a:ext cx="463881" cy="4638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ow with solid fill">
              <a:extLst>
                <a:ext uri="{FF2B5EF4-FFF2-40B4-BE49-F238E27FC236}">
                  <a16:creationId xmlns:a16="http://schemas.microsoft.com/office/drawing/2014/main" id="{85609A5A-16BD-3256-7B38-DF206927E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55191" y="5020394"/>
              <a:ext cx="351114" cy="3511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201181-C2A2-2927-4778-AC55A9B36E8B}"/>
                </a:ext>
              </a:extLst>
            </p:cNvPr>
            <p:cNvSpPr txBox="1"/>
            <p:nvPr/>
          </p:nvSpPr>
          <p:spPr>
            <a:xfrm>
              <a:off x="3728690" y="5012111"/>
              <a:ext cx="151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Food Industry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50D3BA-0C14-D4D2-9474-7EB0B807C5F5}"/>
              </a:ext>
            </a:extLst>
          </p:cNvPr>
          <p:cNvGrpSpPr/>
          <p:nvPr/>
        </p:nvGrpSpPr>
        <p:grpSpPr>
          <a:xfrm>
            <a:off x="3207341" y="1036107"/>
            <a:ext cx="2586857" cy="463880"/>
            <a:chOff x="3198806" y="5474660"/>
            <a:chExt cx="2586857" cy="4638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9306EC-8782-B03E-1615-CF50F43C99D5}"/>
                </a:ext>
              </a:extLst>
            </p:cNvPr>
            <p:cNvSpPr/>
            <p:nvPr/>
          </p:nvSpPr>
          <p:spPr>
            <a:xfrm>
              <a:off x="3198806" y="5474660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Left Brain with solid fill">
              <a:extLst>
                <a:ext uri="{FF2B5EF4-FFF2-40B4-BE49-F238E27FC236}">
                  <a16:creationId xmlns:a16="http://schemas.microsoft.com/office/drawing/2014/main" id="{D1491B47-4644-E627-47D3-4574A11A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5191" y="5534148"/>
              <a:ext cx="351114" cy="35111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41DB2B-B12C-BA23-F510-0FFA47F6B02E}"/>
                </a:ext>
              </a:extLst>
            </p:cNvPr>
            <p:cNvSpPr txBox="1"/>
            <p:nvPr/>
          </p:nvSpPr>
          <p:spPr>
            <a:xfrm>
              <a:off x="3719072" y="5499364"/>
              <a:ext cx="206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Medical Application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F9572B8-7C25-8E47-BAC6-3241C40BB900}"/>
              </a:ext>
            </a:extLst>
          </p:cNvPr>
          <p:cNvGrpSpPr/>
          <p:nvPr/>
        </p:nvGrpSpPr>
        <p:grpSpPr>
          <a:xfrm>
            <a:off x="3251286" y="2039813"/>
            <a:ext cx="2625816" cy="463880"/>
            <a:chOff x="3188701" y="2413744"/>
            <a:chExt cx="2625816" cy="46388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2927C83-9CE6-2545-F978-CEB1BEC15B96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D550269-1305-AC93-E606-03AF52B1D2F6}"/>
                </a:ext>
              </a:extLst>
            </p:cNvPr>
            <p:cNvSpPr txBox="1"/>
            <p:nvPr/>
          </p:nvSpPr>
          <p:spPr>
            <a:xfrm>
              <a:off x="3719072" y="2469787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Energy Physics</a:t>
              </a:r>
            </a:p>
          </p:txBody>
        </p:sp>
      </p:grpSp>
      <p:pic>
        <p:nvPicPr>
          <p:cNvPr id="129" name="Graphic 128" descr="Atom with solid fill">
            <a:extLst>
              <a:ext uri="{FF2B5EF4-FFF2-40B4-BE49-F238E27FC236}">
                <a16:creationId xmlns:a16="http://schemas.microsoft.com/office/drawing/2014/main" id="{25E3C512-E167-6559-5C52-0DB4C513A6C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83429" y="2087930"/>
            <a:ext cx="376517" cy="376517"/>
          </a:xfrm>
          <a:prstGeom prst="rect">
            <a:avLst/>
          </a:prstGeom>
        </p:spPr>
      </p:pic>
      <p:sp>
        <p:nvSpPr>
          <p:cNvPr id="135" name="Left Bracket 134">
            <a:extLst>
              <a:ext uri="{FF2B5EF4-FFF2-40B4-BE49-F238E27FC236}">
                <a16:creationId xmlns:a16="http://schemas.microsoft.com/office/drawing/2014/main" id="{89872127-1979-9834-1221-DB3A63BE1F5C}"/>
              </a:ext>
            </a:extLst>
          </p:cNvPr>
          <p:cNvSpPr/>
          <p:nvPr/>
        </p:nvSpPr>
        <p:spPr>
          <a:xfrm>
            <a:off x="3064367" y="1093799"/>
            <a:ext cx="76483" cy="140989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 Bracket 135">
            <a:extLst>
              <a:ext uri="{FF2B5EF4-FFF2-40B4-BE49-F238E27FC236}">
                <a16:creationId xmlns:a16="http://schemas.microsoft.com/office/drawing/2014/main" id="{F480235C-7C13-6867-C457-04EF94D4D628}"/>
              </a:ext>
            </a:extLst>
          </p:cNvPr>
          <p:cNvSpPr/>
          <p:nvPr/>
        </p:nvSpPr>
        <p:spPr>
          <a:xfrm>
            <a:off x="3056443" y="2642260"/>
            <a:ext cx="76483" cy="178821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 Bracket 136">
            <a:extLst>
              <a:ext uri="{FF2B5EF4-FFF2-40B4-BE49-F238E27FC236}">
                <a16:creationId xmlns:a16="http://schemas.microsoft.com/office/drawing/2014/main" id="{1F828229-17D3-4800-E302-61BE5CE1EFA6}"/>
              </a:ext>
            </a:extLst>
          </p:cNvPr>
          <p:cNvSpPr/>
          <p:nvPr/>
        </p:nvSpPr>
        <p:spPr>
          <a:xfrm>
            <a:off x="3051027" y="4569043"/>
            <a:ext cx="89823" cy="154668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5F7DBB7-387E-500D-8E12-6E0D9FB443C2}"/>
              </a:ext>
            </a:extLst>
          </p:cNvPr>
          <p:cNvCxnSpPr>
            <a:stCxn id="7" idx="0"/>
            <a:endCxn id="135" idx="1"/>
          </p:cNvCxnSpPr>
          <p:nvPr/>
        </p:nvCxnSpPr>
        <p:spPr>
          <a:xfrm rot="5400000" flipH="1" flipV="1">
            <a:off x="1796907" y="1639783"/>
            <a:ext cx="1108496" cy="142642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FA39662-A4D0-0420-3461-0E3E81755FBB}"/>
              </a:ext>
            </a:extLst>
          </p:cNvPr>
          <p:cNvCxnSpPr>
            <a:cxnSpLocks/>
            <a:stCxn id="8" idx="2"/>
            <a:endCxn id="137" idx="1"/>
          </p:cNvCxnSpPr>
          <p:nvPr/>
        </p:nvCxnSpPr>
        <p:spPr>
          <a:xfrm rot="16200000" flipH="1">
            <a:off x="1768929" y="4060289"/>
            <a:ext cx="1151112" cy="141308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BD4A7D4-2B0B-D82C-4273-2763FEA80BE6}"/>
              </a:ext>
            </a:extLst>
          </p:cNvPr>
          <p:cNvCxnSpPr>
            <a:cxnSpLocks/>
            <a:stCxn id="7" idx="3"/>
            <a:endCxn id="136" idx="1"/>
          </p:cNvCxnSpPr>
          <p:nvPr/>
        </p:nvCxnSpPr>
        <p:spPr>
          <a:xfrm>
            <a:off x="2568819" y="3182675"/>
            <a:ext cx="487624" cy="3536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513CA61-9791-7837-5223-09CDB83B7CDF}"/>
              </a:ext>
            </a:extLst>
          </p:cNvPr>
          <p:cNvCxnSpPr>
            <a:cxnSpLocks/>
            <a:stCxn id="8" idx="3"/>
            <a:endCxn id="136" idx="1"/>
          </p:cNvCxnSpPr>
          <p:nvPr/>
        </p:nvCxnSpPr>
        <p:spPr>
          <a:xfrm flipV="1">
            <a:off x="2568819" y="3536368"/>
            <a:ext cx="487624" cy="366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4" descr="TNO-logo - Heldergroen">
            <a:extLst>
              <a:ext uri="{FF2B5EF4-FFF2-40B4-BE49-F238E27FC236}">
                <a16:creationId xmlns:a16="http://schemas.microsoft.com/office/drawing/2014/main" id="{FB099E23-8E29-6425-F77A-3856EB65C2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31" y="3048309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Home - QuSoft">
            <a:extLst>
              <a:ext uri="{FF2B5EF4-FFF2-40B4-BE49-F238E27FC236}">
                <a16:creationId xmlns:a16="http://schemas.microsoft.com/office/drawing/2014/main" id="{EB8A5592-FF3C-D477-55AA-CFAE67AD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86" y="4636641"/>
            <a:ext cx="663640" cy="2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2" descr="Acknowledgements | userinfo.surfsara.nl">
            <a:extLst>
              <a:ext uri="{FF2B5EF4-FFF2-40B4-BE49-F238E27FC236}">
                <a16:creationId xmlns:a16="http://schemas.microsoft.com/office/drawing/2014/main" id="{D64C8DCB-E413-3C8A-A3A9-C85AC19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07313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12" descr="Acknowledgements | userinfo.surfsara.nl">
            <a:extLst>
              <a:ext uri="{FF2B5EF4-FFF2-40B4-BE49-F238E27FC236}">
                <a16:creationId xmlns:a16="http://schemas.microsoft.com/office/drawing/2014/main" id="{9C3C26EA-FF02-FEC3-5AAA-21A40B028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3084909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4" descr="Netherlands eScience Center Knowledge Base">
            <a:extLst>
              <a:ext uri="{FF2B5EF4-FFF2-40B4-BE49-F238E27FC236}">
                <a16:creationId xmlns:a16="http://schemas.microsoft.com/office/drawing/2014/main" id="{BE76801B-E6DB-B1D0-A37C-EAE0A750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89" y="3108905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TNO-logo - Heldergroen">
            <a:extLst>
              <a:ext uri="{FF2B5EF4-FFF2-40B4-BE49-F238E27FC236}">
                <a16:creationId xmlns:a16="http://schemas.microsoft.com/office/drawing/2014/main" id="{2E86D633-D33D-9A11-65F7-A26DE70F6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30" y="3635520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University of Amsterdam - Wikipedia">
            <a:extLst>
              <a:ext uri="{FF2B5EF4-FFF2-40B4-BE49-F238E27FC236}">
                <a16:creationId xmlns:a16="http://schemas.microsoft.com/office/drawing/2014/main" id="{0F5FEC3D-BC24-40F5-C942-AC0077DE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3635520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12" descr="Acknowledgements | userinfo.surfsara.nl">
            <a:extLst>
              <a:ext uri="{FF2B5EF4-FFF2-40B4-BE49-F238E27FC236}">
                <a16:creationId xmlns:a16="http://schemas.microsoft.com/office/drawing/2014/main" id="{B4638EEE-B82D-8348-9298-075FD1AB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419404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TNO-logo - Heldergroen">
            <a:extLst>
              <a:ext uri="{FF2B5EF4-FFF2-40B4-BE49-F238E27FC236}">
                <a16:creationId xmlns:a16="http://schemas.microsoft.com/office/drawing/2014/main" id="{2ED75EE3-FFC8-4655-E6FF-9A9D5AC47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29" y="4147844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TNO-logo - Heldergroen">
            <a:extLst>
              <a:ext uri="{FF2B5EF4-FFF2-40B4-BE49-F238E27FC236}">
                <a16:creationId xmlns:a16="http://schemas.microsoft.com/office/drawing/2014/main" id="{88158F9D-B3ED-FE39-E7D5-3D4A94417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4766" y="461212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TNO-logo - Heldergroen">
            <a:extLst>
              <a:ext uri="{FF2B5EF4-FFF2-40B4-BE49-F238E27FC236}">
                <a16:creationId xmlns:a16="http://schemas.microsoft.com/office/drawing/2014/main" id="{6859F9DA-6155-F1A6-8B4A-C904D9272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97387" y="508414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TNO-logo - Heldergroen">
            <a:extLst>
              <a:ext uri="{FF2B5EF4-FFF2-40B4-BE49-F238E27FC236}">
                <a16:creationId xmlns:a16="http://schemas.microsoft.com/office/drawing/2014/main" id="{129C9464-E8A7-4E1E-F28D-9D5796F1C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9439" y="5596472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2" descr="Acknowledgements | userinfo.surfsara.nl">
            <a:extLst>
              <a:ext uri="{FF2B5EF4-FFF2-40B4-BE49-F238E27FC236}">
                <a16:creationId xmlns:a16="http://schemas.microsoft.com/office/drawing/2014/main" id="{8F554D8F-C24F-DB57-BD16-872C692A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099469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B8E83FD-E570-A200-7417-58B29C73A031}"/>
              </a:ext>
            </a:extLst>
          </p:cNvPr>
          <p:cNvGrpSpPr/>
          <p:nvPr/>
        </p:nvGrpSpPr>
        <p:grpSpPr>
          <a:xfrm>
            <a:off x="3230220" y="1550999"/>
            <a:ext cx="2306819" cy="463880"/>
            <a:chOff x="3188701" y="2413744"/>
            <a:chExt cx="2306819" cy="46388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02E8475-3A3E-CB2A-ECA0-4B2D375D82AC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Satellite dish with solid fill">
              <a:extLst>
                <a:ext uri="{FF2B5EF4-FFF2-40B4-BE49-F238E27FC236}">
                  <a16:creationId xmlns:a16="http://schemas.microsoft.com/office/drawing/2014/main" id="{FB388F8F-DA39-A293-4E2E-2321B141E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255191" y="2478896"/>
              <a:ext cx="351114" cy="35111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7EB5CA-D083-0E9D-601C-87516D7C84CB}"/>
                </a:ext>
              </a:extLst>
            </p:cNvPr>
            <p:cNvSpPr txBox="1"/>
            <p:nvPr/>
          </p:nvSpPr>
          <p:spPr>
            <a:xfrm>
              <a:off x="3719072" y="2469787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Radioastronomy</a:t>
              </a:r>
            </a:p>
          </p:txBody>
        </p:sp>
      </p:grpSp>
      <p:pic>
        <p:nvPicPr>
          <p:cNvPr id="163" name="Picture 14" descr="Netherlands eScience Center Knowledge Base">
            <a:extLst>
              <a:ext uri="{FF2B5EF4-FFF2-40B4-BE49-F238E27FC236}">
                <a16:creationId xmlns:a16="http://schemas.microsoft.com/office/drawing/2014/main" id="{DE3F9A20-B6EB-E6EC-4394-53E56E61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607042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F2F64-2BC6-CF47-FA3F-CF47FC676720}"/>
              </a:ext>
            </a:extLst>
          </p:cNvPr>
          <p:cNvSpPr/>
          <p:nvPr/>
        </p:nvSpPr>
        <p:spPr>
          <a:xfrm>
            <a:off x="0" y="930183"/>
            <a:ext cx="10410092" cy="557895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5CDB41E-79E3-001B-F54A-D6AC598208D5}"/>
              </a:ext>
            </a:extLst>
          </p:cNvPr>
          <p:cNvGrpSpPr/>
          <p:nvPr/>
        </p:nvGrpSpPr>
        <p:grpSpPr>
          <a:xfrm>
            <a:off x="3212977" y="2578302"/>
            <a:ext cx="3364033" cy="463880"/>
            <a:chOff x="3198807" y="1387432"/>
            <a:chExt cx="3364033" cy="4638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1A3BD4-7599-D55D-F88B-7D1ED1087573}"/>
                </a:ext>
              </a:extLst>
            </p:cNvPr>
            <p:cNvSpPr/>
            <p:nvPr/>
          </p:nvSpPr>
          <p:spPr>
            <a:xfrm>
              <a:off x="3198807" y="1387432"/>
              <a:ext cx="463881" cy="463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Test tubes with solid fill">
              <a:extLst>
                <a:ext uri="{FF2B5EF4-FFF2-40B4-BE49-F238E27FC236}">
                  <a16:creationId xmlns:a16="http://schemas.microsoft.com/office/drawing/2014/main" id="{70F17481-5644-BDC9-AC05-C8842798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255191" y="1451390"/>
              <a:ext cx="351114" cy="35111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D980E-370E-4CDD-C681-2A91B3D95D1E}"/>
                </a:ext>
              </a:extLst>
            </p:cNvPr>
            <p:cNvSpPr txBox="1"/>
            <p:nvPr/>
          </p:nvSpPr>
          <p:spPr>
            <a:xfrm>
              <a:off x="3662687" y="1431797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Chemistry / Material Science</a:t>
              </a:r>
            </a:p>
          </p:txBody>
        </p:sp>
      </p:grpSp>
      <p:pic>
        <p:nvPicPr>
          <p:cNvPr id="162" name="Picture 12" descr="Acknowledgements | userinfo.surfsara.nl">
            <a:extLst>
              <a:ext uri="{FF2B5EF4-FFF2-40B4-BE49-F238E27FC236}">
                <a16:creationId xmlns:a16="http://schemas.microsoft.com/office/drawing/2014/main" id="{52B1508F-C752-0F85-28C7-AAE1A965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2596483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4" descr="Netherlands eScience Center Knowledge Base">
            <a:extLst>
              <a:ext uri="{FF2B5EF4-FFF2-40B4-BE49-F238E27FC236}">
                <a16:creationId xmlns:a16="http://schemas.microsoft.com/office/drawing/2014/main" id="{AAC71D99-7950-71D8-C330-CC4A0E3B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04" y="2596483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iversity of Amsterdam - Wikipedia">
            <a:extLst>
              <a:ext uri="{FF2B5EF4-FFF2-40B4-BE49-F238E27FC236}">
                <a16:creationId xmlns:a16="http://schemas.microsoft.com/office/drawing/2014/main" id="{0A7C8E7A-35E6-57C7-EBC8-6AE0603D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596483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23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AFD1D3A-1526-43E4-648F-6D143BC10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89" y="4414531"/>
            <a:ext cx="6210880" cy="2118205"/>
          </a:xfrm>
          <a:prstGeom prst="rect">
            <a:avLst/>
          </a:prstGeom>
        </p:spPr>
      </p:pic>
      <p:pic>
        <p:nvPicPr>
          <p:cNvPr id="10" name="Picture 12" descr="Photo of a quantum computer close-up">
            <a:extLst>
              <a:ext uri="{FF2B5EF4-FFF2-40B4-BE49-F238E27FC236}">
                <a16:creationId xmlns:a16="http://schemas.microsoft.com/office/drawing/2014/main" id="{B182E47B-5470-5EA4-5F09-502DFAD4F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787" r="-2179" b="70768"/>
          <a:stretch/>
        </p:blipFill>
        <p:spPr bwMode="auto">
          <a:xfrm>
            <a:off x="0" y="1"/>
            <a:ext cx="12463632" cy="11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87B56-8ABF-AC87-A26F-7EFAD9A641DC}"/>
              </a:ext>
            </a:extLst>
          </p:cNvPr>
          <p:cNvSpPr txBox="1"/>
          <p:nvPr/>
        </p:nvSpPr>
        <p:spPr>
          <a:xfrm>
            <a:off x="84997" y="1191116"/>
            <a:ext cx="9865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Bridging</a:t>
            </a:r>
            <a:r>
              <a:rPr lang="it-IT" sz="2800" b="1" dirty="0"/>
              <a:t> Quantum </a:t>
            </a:r>
            <a:r>
              <a:rPr lang="it-IT" sz="2800" b="1" dirty="0" err="1"/>
              <a:t>Chemistry</a:t>
            </a:r>
            <a:r>
              <a:rPr lang="it-IT" sz="2800" b="1" dirty="0"/>
              <a:t> and Quantum Computing</a:t>
            </a:r>
            <a:endParaRPr lang="en-US" sz="28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02BEC6-BCFC-4726-3B48-C6EE5903CAB4}"/>
              </a:ext>
            </a:extLst>
          </p:cNvPr>
          <p:cNvSpPr/>
          <p:nvPr/>
        </p:nvSpPr>
        <p:spPr>
          <a:xfrm>
            <a:off x="9201404" y="806406"/>
            <a:ext cx="2895600" cy="4597400"/>
          </a:xfrm>
          <a:prstGeom prst="roundRect">
            <a:avLst>
              <a:gd name="adj" fmla="val 8396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7F953A-44C7-0BDF-07DE-82AB6E912AB4}"/>
              </a:ext>
            </a:extLst>
          </p:cNvPr>
          <p:cNvGrpSpPr/>
          <p:nvPr/>
        </p:nvGrpSpPr>
        <p:grpSpPr>
          <a:xfrm>
            <a:off x="9329487" y="1168383"/>
            <a:ext cx="2683454" cy="3819614"/>
            <a:chOff x="9125098" y="1400614"/>
            <a:chExt cx="2348022" cy="3323698"/>
          </a:xfrm>
        </p:grpSpPr>
        <p:pic>
          <p:nvPicPr>
            <p:cNvPr id="15" name="Picture 6" descr="Dr. Nicolas Renaud">
              <a:extLst>
                <a:ext uri="{FF2B5EF4-FFF2-40B4-BE49-F238E27FC236}">
                  <a16:creationId xmlns:a16="http://schemas.microsoft.com/office/drawing/2014/main" id="{32A06589-0192-25EE-376C-BA8C9ED853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5" t="-434" r="6662" b="434"/>
            <a:stretch/>
          </p:blipFill>
          <p:spPr bwMode="auto">
            <a:xfrm>
              <a:off x="9125098" y="3845530"/>
              <a:ext cx="927891" cy="878782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9C5468-0B2C-D639-8A61-4078EE308353}"/>
                </a:ext>
              </a:extLst>
            </p:cNvPr>
            <p:cNvSpPr txBox="1"/>
            <p:nvPr/>
          </p:nvSpPr>
          <p:spPr>
            <a:xfrm>
              <a:off x="10055192" y="1400614"/>
              <a:ext cx="1406943" cy="267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 err="1"/>
                <a:t>Luuk</a:t>
              </a:r>
              <a:r>
                <a:rPr lang="it-IT" sz="1400" dirty="0"/>
                <a:t> </a:t>
              </a:r>
              <a:r>
                <a:rPr lang="it-IT" sz="1400" dirty="0" err="1"/>
                <a:t>Visscher</a:t>
              </a:r>
              <a:endParaRPr lang="en-US" sz="14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143DC2-2BD0-792D-257E-D7F222B1B58E}"/>
                </a:ext>
              </a:extLst>
            </p:cNvPr>
            <p:cNvSpPr txBox="1"/>
            <p:nvPr/>
          </p:nvSpPr>
          <p:spPr>
            <a:xfrm>
              <a:off x="9997407" y="3179983"/>
              <a:ext cx="1406943" cy="2678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/>
                <a:t>Carlos Rocha</a:t>
              </a:r>
              <a:endParaRPr lang="en-US" sz="1400" dirty="0"/>
            </a:p>
          </p:txBody>
        </p:sp>
        <p:pic>
          <p:nvPicPr>
            <p:cNvPr id="22" name="Picture 6" descr="Netherlands eScience Center | RDA">
              <a:extLst>
                <a:ext uri="{FF2B5EF4-FFF2-40B4-BE49-F238E27FC236}">
                  <a16:creationId xmlns:a16="http://schemas.microsoft.com/office/drawing/2014/main" id="{3E969F37-E539-A14C-FE34-880859583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9034" y="3503306"/>
              <a:ext cx="1128515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F6B1F2-E65C-4A85-C995-86E80EEC2C73}"/>
                </a:ext>
              </a:extLst>
            </p:cNvPr>
            <p:cNvSpPr txBox="1"/>
            <p:nvPr/>
          </p:nvSpPr>
          <p:spPr>
            <a:xfrm>
              <a:off x="10066177" y="3954479"/>
              <a:ext cx="140694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1400" dirty="0"/>
                <a:t>Nicolas Renaud</a:t>
              </a:r>
              <a:endParaRPr lang="en-US" sz="1400" dirty="0"/>
            </a:p>
          </p:txBody>
        </p:sp>
        <p:pic>
          <p:nvPicPr>
            <p:cNvPr id="24" name="Picture 6" descr="Netherlands eScience Center | RDA">
              <a:extLst>
                <a:ext uri="{FF2B5EF4-FFF2-40B4-BE49-F238E27FC236}">
                  <a16:creationId xmlns:a16="http://schemas.microsoft.com/office/drawing/2014/main" id="{2E3AEFB7-39ED-9F38-80BB-1D9FB117B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6819" y="4284921"/>
              <a:ext cx="1128515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Prof. Dr. Luuk Visscher - Vrije Universiteit Amsterdam">
            <a:extLst>
              <a:ext uri="{FF2B5EF4-FFF2-40B4-BE49-F238E27FC236}">
                <a16:creationId xmlns:a16="http://schemas.microsoft.com/office/drawing/2014/main" id="{7C0110F2-0B4F-8771-E871-D172C38846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t="11641" r="-291" b="21139"/>
          <a:stretch/>
        </p:blipFill>
        <p:spPr bwMode="auto">
          <a:xfrm>
            <a:off x="9399868" y="1130864"/>
            <a:ext cx="837769" cy="84625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rije Universiteit Amsterdam - YouTube">
            <a:extLst>
              <a:ext uri="{FF2B5EF4-FFF2-40B4-BE49-F238E27FC236}">
                <a16:creationId xmlns:a16="http://schemas.microsoft.com/office/drawing/2014/main" id="{F2C9C3AC-3E28-A6A8-10C8-18928E3C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3052" y="1466762"/>
            <a:ext cx="702206" cy="70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2BF9BA51-270A-F5CF-2C8D-0F83ABF40218}"/>
              </a:ext>
            </a:extLst>
          </p:cNvPr>
          <p:cNvSpPr txBox="1"/>
          <p:nvPr/>
        </p:nvSpPr>
        <p:spPr>
          <a:xfrm>
            <a:off x="10389934" y="2387364"/>
            <a:ext cx="1607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Ariana Torres</a:t>
            </a:r>
            <a:endParaRPr lang="en-US" sz="1400" dirty="0"/>
          </a:p>
        </p:txBody>
      </p:sp>
      <p:pic>
        <p:nvPicPr>
          <p:cNvPr id="1030" name="Picture 6" descr="Ariana Torres, HPC/Quantum Computing Consultant, SURF; Has Agreed to Speak  on &quot;Quantum Emulators and Hybrid Systems&quot; Oct 28 at IQT Europe - Inside  Quantum Technology">
            <a:extLst>
              <a:ext uri="{FF2B5EF4-FFF2-40B4-BE49-F238E27FC236}">
                <a16:creationId xmlns:a16="http://schemas.microsoft.com/office/drawing/2014/main" id="{82E358B4-43FD-655C-0450-B5D32FBE5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69" y="2293518"/>
            <a:ext cx="782968" cy="7829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2" descr="Acknowledgements | userinfo.surfsara.nl">
            <a:extLst>
              <a:ext uri="{FF2B5EF4-FFF2-40B4-BE49-F238E27FC236}">
                <a16:creationId xmlns:a16="http://schemas.microsoft.com/office/drawing/2014/main" id="{E05725F5-8318-0702-5F97-5BF2DB0A4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54" y="2732664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C75101-49CD-581D-F080-D9BBB637B02C}"/>
              </a:ext>
            </a:extLst>
          </p:cNvPr>
          <p:cNvGrpSpPr/>
          <p:nvPr/>
        </p:nvGrpSpPr>
        <p:grpSpPr>
          <a:xfrm>
            <a:off x="3146881" y="1853520"/>
            <a:ext cx="3239111" cy="2350550"/>
            <a:chOff x="1078833" y="2074442"/>
            <a:chExt cx="3288639" cy="2277605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EEA7D4E-D5AA-FE30-EA48-CF48119A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8833" y="2074442"/>
              <a:ext cx="3288639" cy="2277605"/>
            </a:xfrm>
            <a:prstGeom prst="rect">
              <a:avLst/>
            </a:prstGeom>
          </p:spPr>
        </p:pic>
        <p:pic>
          <p:nvPicPr>
            <p:cNvPr id="61" name="Picture 4" descr="MOLEC_H2 | GhoSST">
              <a:extLst>
                <a:ext uri="{FF2B5EF4-FFF2-40B4-BE49-F238E27FC236}">
                  <a16:creationId xmlns:a16="http://schemas.microsoft.com/office/drawing/2014/main" id="{4D628E89-278A-B98E-7A8A-9C2344BD6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24" r="19143"/>
            <a:stretch/>
          </p:blipFill>
          <p:spPr bwMode="auto">
            <a:xfrm>
              <a:off x="1954363" y="2230157"/>
              <a:ext cx="934038" cy="795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4253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B2131F-1223-8B3D-F5E0-F06862340466}"/>
              </a:ext>
            </a:extLst>
          </p:cNvPr>
          <p:cNvSpPr/>
          <p:nvPr/>
        </p:nvSpPr>
        <p:spPr>
          <a:xfrm>
            <a:off x="0" y="0"/>
            <a:ext cx="12192000" cy="901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BEA235-488D-7CBC-4A29-C87BCEF37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1" y="101455"/>
            <a:ext cx="1963569" cy="65452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196D279-3840-6354-72BF-8CBF8FDF13EE}"/>
              </a:ext>
            </a:extLst>
          </p:cNvPr>
          <p:cNvGrpSpPr/>
          <p:nvPr/>
        </p:nvGrpSpPr>
        <p:grpSpPr>
          <a:xfrm>
            <a:off x="418744" y="2881459"/>
            <a:ext cx="2150075" cy="1309816"/>
            <a:chOff x="609601" y="2586679"/>
            <a:chExt cx="2150075" cy="130981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DCA558-A44E-F1FE-E79E-3A9563329D22}"/>
                </a:ext>
              </a:extLst>
            </p:cNvPr>
            <p:cNvSpPr/>
            <p:nvPr/>
          </p:nvSpPr>
          <p:spPr>
            <a:xfrm>
              <a:off x="897925" y="2612462"/>
              <a:ext cx="1861751" cy="550866"/>
            </a:xfrm>
            <a:prstGeom prst="rect">
              <a:avLst/>
            </a:prstGeom>
            <a:solidFill>
              <a:srgbClr val="DD643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Academic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561C36-223B-BD75-E8E2-BB7E931E4903}"/>
                </a:ext>
              </a:extLst>
            </p:cNvPr>
            <p:cNvSpPr/>
            <p:nvPr/>
          </p:nvSpPr>
          <p:spPr>
            <a:xfrm>
              <a:off x="897925" y="3319847"/>
              <a:ext cx="1861751" cy="576648"/>
            </a:xfrm>
            <a:prstGeom prst="rect">
              <a:avLst/>
            </a:prstGeom>
            <a:solidFill>
              <a:srgbClr val="D4910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Industrial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5DC754-C239-8C11-62F1-B1F56DFC64CC}"/>
                </a:ext>
              </a:extLst>
            </p:cNvPr>
            <p:cNvGrpSpPr/>
            <p:nvPr/>
          </p:nvGrpSpPr>
          <p:grpSpPr>
            <a:xfrm>
              <a:off x="609601" y="2586679"/>
              <a:ext cx="576648" cy="576648"/>
              <a:chOff x="1820563" y="1725710"/>
              <a:chExt cx="576648" cy="576648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C7DC150-5850-C40D-89D5-7888B71B1C07}"/>
                  </a:ext>
                </a:extLst>
              </p:cNvPr>
              <p:cNvSpPr/>
              <p:nvPr/>
            </p:nvSpPr>
            <p:spPr>
              <a:xfrm>
                <a:off x="1820563" y="1725710"/>
                <a:ext cx="576648" cy="576648"/>
              </a:xfrm>
              <a:prstGeom prst="ellipse">
                <a:avLst/>
              </a:prstGeom>
              <a:solidFill>
                <a:srgbClr val="DD643B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Graduation cap with solid fill">
                <a:extLst>
                  <a:ext uri="{FF2B5EF4-FFF2-40B4-BE49-F238E27FC236}">
                    <a16:creationId xmlns:a16="http://schemas.microsoft.com/office/drawing/2014/main" id="{E8D65149-9E21-24AC-7C2C-5B59958D4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866708" y="1751492"/>
                <a:ext cx="484358" cy="48435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E778E9-1F69-C0B9-3068-8261DD4FC61C}"/>
                </a:ext>
              </a:extLst>
            </p:cNvPr>
            <p:cNvGrpSpPr/>
            <p:nvPr/>
          </p:nvGrpSpPr>
          <p:grpSpPr>
            <a:xfrm>
              <a:off x="609601" y="3319847"/>
              <a:ext cx="576648" cy="576648"/>
              <a:chOff x="5041350" y="1705347"/>
              <a:chExt cx="576648" cy="576648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1488539-2B7A-174F-7B34-C9032058199B}"/>
                  </a:ext>
                </a:extLst>
              </p:cNvPr>
              <p:cNvSpPr/>
              <p:nvPr/>
            </p:nvSpPr>
            <p:spPr>
              <a:xfrm>
                <a:off x="5041350" y="1705347"/>
                <a:ext cx="576648" cy="576648"/>
              </a:xfrm>
              <a:prstGeom prst="ellipse">
                <a:avLst/>
              </a:prstGeom>
              <a:solidFill>
                <a:srgbClr val="D4910A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Graphic 13" descr="Factory with solid fill">
                <a:extLst>
                  <a:ext uri="{FF2B5EF4-FFF2-40B4-BE49-F238E27FC236}">
                    <a16:creationId xmlns:a16="http://schemas.microsoft.com/office/drawing/2014/main" id="{F0F58022-97D4-852E-C989-C499D237B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78570" y="1725710"/>
                <a:ext cx="494384" cy="494384"/>
              </a:xfrm>
              <a:prstGeom prst="rect">
                <a:avLst/>
              </a:prstGeom>
            </p:spPr>
          </p:pic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7273717-B05E-FC3E-4C1C-C664475D03C5}"/>
              </a:ext>
            </a:extLst>
          </p:cNvPr>
          <p:cNvGrpSpPr/>
          <p:nvPr/>
        </p:nvGrpSpPr>
        <p:grpSpPr>
          <a:xfrm>
            <a:off x="3237355" y="5651850"/>
            <a:ext cx="1643386" cy="463880"/>
            <a:chOff x="3188701" y="1900744"/>
            <a:chExt cx="1643386" cy="46388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A2C5734-F26F-1E73-F023-DAC92AE08F74}"/>
                </a:ext>
              </a:extLst>
            </p:cNvPr>
            <p:cNvSpPr/>
            <p:nvPr/>
          </p:nvSpPr>
          <p:spPr>
            <a:xfrm>
              <a:off x="3188701" y="1900744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Satellite with solid fill">
              <a:extLst>
                <a:ext uri="{FF2B5EF4-FFF2-40B4-BE49-F238E27FC236}">
                  <a16:creationId xmlns:a16="http://schemas.microsoft.com/office/drawing/2014/main" id="{E355EDB6-E8CA-3C1C-E6FD-FA03C27C6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55191" y="1965143"/>
              <a:ext cx="351114" cy="351114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FFDE55-CBEC-ED17-378B-A1BF20EBC7BC}"/>
                </a:ext>
              </a:extLst>
            </p:cNvPr>
            <p:cNvSpPr txBox="1"/>
            <p:nvPr/>
          </p:nvSpPr>
          <p:spPr>
            <a:xfrm>
              <a:off x="3672795" y="1965143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Telemetry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67A142C-AB00-3B6A-061D-84441DBCFAE3}"/>
              </a:ext>
            </a:extLst>
          </p:cNvPr>
          <p:cNvGrpSpPr/>
          <p:nvPr/>
        </p:nvGrpSpPr>
        <p:grpSpPr>
          <a:xfrm>
            <a:off x="3213308" y="3605850"/>
            <a:ext cx="2287095" cy="463880"/>
            <a:chOff x="3198807" y="2926744"/>
            <a:chExt cx="2287095" cy="46388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EB0475-967C-8604-56EE-DE59C4288980}"/>
                </a:ext>
              </a:extLst>
            </p:cNvPr>
            <p:cNvSpPr/>
            <p:nvPr/>
          </p:nvSpPr>
          <p:spPr>
            <a:xfrm>
              <a:off x="3198807" y="2926744"/>
              <a:ext cx="463881" cy="4638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Processor with solid fill">
              <a:extLst>
                <a:ext uri="{FF2B5EF4-FFF2-40B4-BE49-F238E27FC236}">
                  <a16:creationId xmlns:a16="http://schemas.microsoft.com/office/drawing/2014/main" id="{59D9DE29-A256-E99F-BF24-E7B99CF7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55191" y="2992649"/>
              <a:ext cx="351114" cy="3511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8FF5B42-0919-12D8-4A97-E48DA75F1AAA}"/>
                </a:ext>
              </a:extLst>
            </p:cNvPr>
            <p:cNvSpPr txBox="1"/>
            <p:nvPr/>
          </p:nvSpPr>
          <p:spPr>
            <a:xfrm>
              <a:off x="3719072" y="2983540"/>
              <a:ext cx="1766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Microelectronics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DDD8BE7-B671-255F-7334-4FF00D58A457}"/>
              </a:ext>
            </a:extLst>
          </p:cNvPr>
          <p:cNvGrpSpPr/>
          <p:nvPr/>
        </p:nvGrpSpPr>
        <p:grpSpPr>
          <a:xfrm>
            <a:off x="3226085" y="4643469"/>
            <a:ext cx="1467960" cy="463880"/>
            <a:chOff x="3198807" y="3427233"/>
            <a:chExt cx="1467960" cy="46388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7559CD0-1850-9F24-591E-34357F01C625}"/>
                </a:ext>
              </a:extLst>
            </p:cNvPr>
            <p:cNvSpPr/>
            <p:nvPr/>
          </p:nvSpPr>
          <p:spPr>
            <a:xfrm>
              <a:off x="3198807" y="3427233"/>
              <a:ext cx="463881" cy="463880"/>
            </a:xfrm>
            <a:prstGeom prst="ellipse">
              <a:avLst/>
            </a:prstGeom>
            <a:solidFill>
              <a:schemeClr val="accent4">
                <a:lumMod val="8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aphic 19" descr="Piggy Bank with solid fill">
              <a:extLst>
                <a:ext uri="{FF2B5EF4-FFF2-40B4-BE49-F238E27FC236}">
                  <a16:creationId xmlns:a16="http://schemas.microsoft.com/office/drawing/2014/main" id="{F9465416-0B7F-F692-2DF5-A6FF0557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55191" y="3506402"/>
              <a:ext cx="351114" cy="351114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F7B8626-1B79-019A-9717-57937C9D3FA9}"/>
                </a:ext>
              </a:extLst>
            </p:cNvPr>
            <p:cNvSpPr txBox="1"/>
            <p:nvPr/>
          </p:nvSpPr>
          <p:spPr>
            <a:xfrm>
              <a:off x="3728690" y="3465314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Finance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84B9307-6C48-20C2-BB73-5453A0241695}"/>
              </a:ext>
            </a:extLst>
          </p:cNvPr>
          <p:cNvGrpSpPr/>
          <p:nvPr/>
        </p:nvGrpSpPr>
        <p:grpSpPr>
          <a:xfrm>
            <a:off x="3226085" y="5152680"/>
            <a:ext cx="2436663" cy="463880"/>
            <a:chOff x="3188700" y="4482153"/>
            <a:chExt cx="2436663" cy="46388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10C5154-7BBC-4513-DCF8-13AD3442F4EC}"/>
                </a:ext>
              </a:extLst>
            </p:cNvPr>
            <p:cNvSpPr/>
            <p:nvPr/>
          </p:nvSpPr>
          <p:spPr>
            <a:xfrm>
              <a:off x="3188700" y="4482153"/>
              <a:ext cx="463881" cy="463880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Airplane with solid fill">
              <a:extLst>
                <a:ext uri="{FF2B5EF4-FFF2-40B4-BE49-F238E27FC236}">
                  <a16:creationId xmlns:a16="http://schemas.microsoft.com/office/drawing/2014/main" id="{477F7E5A-931E-1ED5-22CB-DE512DF5D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55191" y="4506641"/>
              <a:ext cx="351114" cy="351114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F5E1696-806C-431D-51FE-D8129B1DDAF3}"/>
                </a:ext>
              </a:extLst>
            </p:cNvPr>
            <p:cNvSpPr txBox="1"/>
            <p:nvPr/>
          </p:nvSpPr>
          <p:spPr>
            <a:xfrm>
              <a:off x="3728690" y="4503837"/>
              <a:ext cx="18966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Airline companies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1A54250-21E4-CD8E-17A7-D623FE92F5FC}"/>
              </a:ext>
            </a:extLst>
          </p:cNvPr>
          <p:cNvGrpSpPr/>
          <p:nvPr/>
        </p:nvGrpSpPr>
        <p:grpSpPr>
          <a:xfrm>
            <a:off x="3213308" y="4081241"/>
            <a:ext cx="2045041" cy="463880"/>
            <a:chOff x="3198807" y="4962573"/>
            <a:chExt cx="2045041" cy="4638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17699B3-5A73-3CBE-C7AF-0FF6793BD4A6}"/>
                </a:ext>
              </a:extLst>
            </p:cNvPr>
            <p:cNvSpPr/>
            <p:nvPr/>
          </p:nvSpPr>
          <p:spPr>
            <a:xfrm>
              <a:off x="3198807" y="4962573"/>
              <a:ext cx="463881" cy="46388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aphic 21" descr="Cow with solid fill">
              <a:extLst>
                <a:ext uri="{FF2B5EF4-FFF2-40B4-BE49-F238E27FC236}">
                  <a16:creationId xmlns:a16="http://schemas.microsoft.com/office/drawing/2014/main" id="{85609A5A-16BD-3256-7B38-DF206927E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255191" y="5020394"/>
              <a:ext cx="351114" cy="3511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201181-C2A2-2927-4778-AC55A9B36E8B}"/>
                </a:ext>
              </a:extLst>
            </p:cNvPr>
            <p:cNvSpPr txBox="1"/>
            <p:nvPr/>
          </p:nvSpPr>
          <p:spPr>
            <a:xfrm>
              <a:off x="3728690" y="5012111"/>
              <a:ext cx="15151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Food Industry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350D3BA-0C14-D4D2-9474-7EB0B807C5F5}"/>
              </a:ext>
            </a:extLst>
          </p:cNvPr>
          <p:cNvGrpSpPr/>
          <p:nvPr/>
        </p:nvGrpSpPr>
        <p:grpSpPr>
          <a:xfrm>
            <a:off x="3207341" y="1036107"/>
            <a:ext cx="2586857" cy="463880"/>
            <a:chOff x="3198806" y="5474660"/>
            <a:chExt cx="2586857" cy="46388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39306EC-8782-B03E-1615-CF50F43C99D5}"/>
                </a:ext>
              </a:extLst>
            </p:cNvPr>
            <p:cNvSpPr/>
            <p:nvPr/>
          </p:nvSpPr>
          <p:spPr>
            <a:xfrm>
              <a:off x="3198806" y="5474660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Graphic 27" descr="Left Brain with solid fill">
              <a:extLst>
                <a:ext uri="{FF2B5EF4-FFF2-40B4-BE49-F238E27FC236}">
                  <a16:creationId xmlns:a16="http://schemas.microsoft.com/office/drawing/2014/main" id="{D1491B47-4644-E627-47D3-4574A11AD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255191" y="5534148"/>
              <a:ext cx="351114" cy="351114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41DB2B-B12C-BA23-F510-0FFA47F6B02E}"/>
                </a:ext>
              </a:extLst>
            </p:cNvPr>
            <p:cNvSpPr txBox="1"/>
            <p:nvPr/>
          </p:nvSpPr>
          <p:spPr>
            <a:xfrm>
              <a:off x="3719072" y="5499364"/>
              <a:ext cx="20665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Medical Application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F9572B8-7C25-8E47-BAC6-3241C40BB900}"/>
              </a:ext>
            </a:extLst>
          </p:cNvPr>
          <p:cNvGrpSpPr/>
          <p:nvPr/>
        </p:nvGrpSpPr>
        <p:grpSpPr>
          <a:xfrm>
            <a:off x="3251286" y="2039813"/>
            <a:ext cx="2625816" cy="463880"/>
            <a:chOff x="3188701" y="2413744"/>
            <a:chExt cx="2625816" cy="46388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2927C83-9CE6-2545-F978-CEB1BEC15B96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D550269-1305-AC93-E606-03AF52B1D2F6}"/>
                </a:ext>
              </a:extLst>
            </p:cNvPr>
            <p:cNvSpPr txBox="1"/>
            <p:nvPr/>
          </p:nvSpPr>
          <p:spPr>
            <a:xfrm>
              <a:off x="3719072" y="2469787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High Energy Physics</a:t>
              </a:r>
            </a:p>
          </p:txBody>
        </p:sp>
      </p:grpSp>
      <p:pic>
        <p:nvPicPr>
          <p:cNvPr id="129" name="Graphic 128" descr="Atom with solid fill">
            <a:extLst>
              <a:ext uri="{FF2B5EF4-FFF2-40B4-BE49-F238E27FC236}">
                <a16:creationId xmlns:a16="http://schemas.microsoft.com/office/drawing/2014/main" id="{25E3C512-E167-6559-5C52-0DB4C513A6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83429" y="2087930"/>
            <a:ext cx="376517" cy="376517"/>
          </a:xfrm>
          <a:prstGeom prst="rect">
            <a:avLst/>
          </a:prstGeom>
        </p:spPr>
      </p:pic>
      <p:sp>
        <p:nvSpPr>
          <p:cNvPr id="135" name="Left Bracket 134">
            <a:extLst>
              <a:ext uri="{FF2B5EF4-FFF2-40B4-BE49-F238E27FC236}">
                <a16:creationId xmlns:a16="http://schemas.microsoft.com/office/drawing/2014/main" id="{89872127-1979-9834-1221-DB3A63BE1F5C}"/>
              </a:ext>
            </a:extLst>
          </p:cNvPr>
          <p:cNvSpPr/>
          <p:nvPr/>
        </p:nvSpPr>
        <p:spPr>
          <a:xfrm>
            <a:off x="3064367" y="1093799"/>
            <a:ext cx="76483" cy="140989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 Bracket 135">
            <a:extLst>
              <a:ext uri="{FF2B5EF4-FFF2-40B4-BE49-F238E27FC236}">
                <a16:creationId xmlns:a16="http://schemas.microsoft.com/office/drawing/2014/main" id="{F480235C-7C13-6867-C457-04EF94D4D628}"/>
              </a:ext>
            </a:extLst>
          </p:cNvPr>
          <p:cNvSpPr/>
          <p:nvPr/>
        </p:nvSpPr>
        <p:spPr>
          <a:xfrm>
            <a:off x="3056443" y="2642260"/>
            <a:ext cx="76483" cy="1788215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Left Bracket 136">
            <a:extLst>
              <a:ext uri="{FF2B5EF4-FFF2-40B4-BE49-F238E27FC236}">
                <a16:creationId xmlns:a16="http://schemas.microsoft.com/office/drawing/2014/main" id="{1F828229-17D3-4800-E302-61BE5CE1EFA6}"/>
              </a:ext>
            </a:extLst>
          </p:cNvPr>
          <p:cNvSpPr/>
          <p:nvPr/>
        </p:nvSpPr>
        <p:spPr>
          <a:xfrm>
            <a:off x="3051027" y="4569043"/>
            <a:ext cx="89823" cy="154668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85F7DBB7-387E-500D-8E12-6E0D9FB443C2}"/>
              </a:ext>
            </a:extLst>
          </p:cNvPr>
          <p:cNvCxnSpPr>
            <a:stCxn id="7" idx="0"/>
            <a:endCxn id="135" idx="1"/>
          </p:cNvCxnSpPr>
          <p:nvPr/>
        </p:nvCxnSpPr>
        <p:spPr>
          <a:xfrm rot="5400000" flipH="1" flipV="1">
            <a:off x="1796907" y="1639783"/>
            <a:ext cx="1108496" cy="142642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FA39662-A4D0-0420-3461-0E3E81755FBB}"/>
              </a:ext>
            </a:extLst>
          </p:cNvPr>
          <p:cNvCxnSpPr>
            <a:cxnSpLocks/>
            <a:stCxn id="8" idx="2"/>
            <a:endCxn id="137" idx="1"/>
          </p:cNvCxnSpPr>
          <p:nvPr/>
        </p:nvCxnSpPr>
        <p:spPr>
          <a:xfrm rot="16200000" flipH="1">
            <a:off x="1768929" y="4060289"/>
            <a:ext cx="1151112" cy="141308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BBD4A7D4-2B0B-D82C-4273-2763FEA80BE6}"/>
              </a:ext>
            </a:extLst>
          </p:cNvPr>
          <p:cNvCxnSpPr>
            <a:cxnSpLocks/>
            <a:stCxn id="7" idx="3"/>
            <a:endCxn id="136" idx="1"/>
          </p:cNvCxnSpPr>
          <p:nvPr/>
        </p:nvCxnSpPr>
        <p:spPr>
          <a:xfrm>
            <a:off x="2568819" y="3182675"/>
            <a:ext cx="487624" cy="35369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513CA61-9791-7837-5223-09CDB83B7CDF}"/>
              </a:ext>
            </a:extLst>
          </p:cNvPr>
          <p:cNvCxnSpPr>
            <a:cxnSpLocks/>
            <a:stCxn id="8" idx="3"/>
            <a:endCxn id="136" idx="1"/>
          </p:cNvCxnSpPr>
          <p:nvPr/>
        </p:nvCxnSpPr>
        <p:spPr>
          <a:xfrm flipV="1">
            <a:off x="2568819" y="3536368"/>
            <a:ext cx="487624" cy="366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6" descr="Home - QuSoft">
            <a:extLst>
              <a:ext uri="{FF2B5EF4-FFF2-40B4-BE49-F238E27FC236}">
                <a16:creationId xmlns:a16="http://schemas.microsoft.com/office/drawing/2014/main" id="{EB8A5592-FF3C-D477-55AA-CFAE67AD3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86" y="4636641"/>
            <a:ext cx="663640" cy="23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2" descr="Acknowledgements | userinfo.surfsara.nl">
            <a:extLst>
              <a:ext uri="{FF2B5EF4-FFF2-40B4-BE49-F238E27FC236}">
                <a16:creationId xmlns:a16="http://schemas.microsoft.com/office/drawing/2014/main" id="{D64C8DCB-E413-3C8A-A3A9-C85AC19F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07313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4" descr="TNO-logo - Heldergroen">
            <a:extLst>
              <a:ext uri="{FF2B5EF4-FFF2-40B4-BE49-F238E27FC236}">
                <a16:creationId xmlns:a16="http://schemas.microsoft.com/office/drawing/2014/main" id="{2E86D633-D33D-9A11-65F7-A26DE70F67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30" y="3635520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2" descr="University of Amsterdam - Wikipedia">
            <a:extLst>
              <a:ext uri="{FF2B5EF4-FFF2-40B4-BE49-F238E27FC236}">
                <a16:creationId xmlns:a16="http://schemas.microsoft.com/office/drawing/2014/main" id="{0F5FEC3D-BC24-40F5-C942-AC0077DE5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3635520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12" descr="Acknowledgements | userinfo.surfsara.nl">
            <a:extLst>
              <a:ext uri="{FF2B5EF4-FFF2-40B4-BE49-F238E27FC236}">
                <a16:creationId xmlns:a16="http://schemas.microsoft.com/office/drawing/2014/main" id="{B4638EEE-B82D-8348-9298-075FD1AB9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4194045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 descr="TNO-logo - Heldergroen">
            <a:extLst>
              <a:ext uri="{FF2B5EF4-FFF2-40B4-BE49-F238E27FC236}">
                <a16:creationId xmlns:a16="http://schemas.microsoft.com/office/drawing/2014/main" id="{2ED75EE3-FFC8-4655-E6FF-9A9D5AC47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88529" y="4147844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 descr="TNO-logo - Heldergroen">
            <a:extLst>
              <a:ext uri="{FF2B5EF4-FFF2-40B4-BE49-F238E27FC236}">
                <a16:creationId xmlns:a16="http://schemas.microsoft.com/office/drawing/2014/main" id="{88158F9D-B3ED-FE39-E7D5-3D4A94417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4766" y="461212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4" descr="TNO-logo - Heldergroen">
            <a:extLst>
              <a:ext uri="{FF2B5EF4-FFF2-40B4-BE49-F238E27FC236}">
                <a16:creationId xmlns:a16="http://schemas.microsoft.com/office/drawing/2014/main" id="{6859F9DA-6155-F1A6-8B4A-C904D9272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497387" y="5084148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4" descr="TNO-logo - Heldergroen">
            <a:extLst>
              <a:ext uri="{FF2B5EF4-FFF2-40B4-BE49-F238E27FC236}">
                <a16:creationId xmlns:a16="http://schemas.microsoft.com/office/drawing/2014/main" id="{129C9464-E8A7-4E1E-F28D-9D5796F1C7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519439" y="5596472"/>
            <a:ext cx="634885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" name="Picture 12" descr="Acknowledgements | userinfo.surfsara.nl">
            <a:extLst>
              <a:ext uri="{FF2B5EF4-FFF2-40B4-BE49-F238E27FC236}">
                <a16:creationId xmlns:a16="http://schemas.microsoft.com/office/drawing/2014/main" id="{8F554D8F-C24F-DB57-BD16-872C692A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099469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B8E83FD-E570-A200-7417-58B29C73A031}"/>
              </a:ext>
            </a:extLst>
          </p:cNvPr>
          <p:cNvGrpSpPr/>
          <p:nvPr/>
        </p:nvGrpSpPr>
        <p:grpSpPr>
          <a:xfrm>
            <a:off x="3230220" y="1550999"/>
            <a:ext cx="2306819" cy="463880"/>
            <a:chOff x="3188701" y="2413744"/>
            <a:chExt cx="2306819" cy="46388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02E8475-3A3E-CB2A-ECA0-4B2D375D82AC}"/>
                </a:ext>
              </a:extLst>
            </p:cNvPr>
            <p:cNvSpPr/>
            <p:nvPr/>
          </p:nvSpPr>
          <p:spPr>
            <a:xfrm>
              <a:off x="3188701" y="2413744"/>
              <a:ext cx="463881" cy="463880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Graphic 23" descr="Satellite dish with solid fill">
              <a:extLst>
                <a:ext uri="{FF2B5EF4-FFF2-40B4-BE49-F238E27FC236}">
                  <a16:creationId xmlns:a16="http://schemas.microsoft.com/office/drawing/2014/main" id="{FB388F8F-DA39-A293-4E2E-2321B141E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3255191" y="2478896"/>
              <a:ext cx="351114" cy="35111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7EB5CA-D083-0E9D-601C-87516D7C84CB}"/>
                </a:ext>
              </a:extLst>
            </p:cNvPr>
            <p:cNvSpPr txBox="1"/>
            <p:nvPr/>
          </p:nvSpPr>
          <p:spPr>
            <a:xfrm>
              <a:off x="3719072" y="2469787"/>
              <a:ext cx="17764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Radioastronomy</a:t>
              </a:r>
            </a:p>
          </p:txBody>
        </p:sp>
      </p:grpSp>
      <p:pic>
        <p:nvPicPr>
          <p:cNvPr id="163" name="Picture 14" descr="Netherlands eScience Center Knowledge Base">
            <a:extLst>
              <a:ext uri="{FF2B5EF4-FFF2-40B4-BE49-F238E27FC236}">
                <a16:creationId xmlns:a16="http://schemas.microsoft.com/office/drawing/2014/main" id="{DE3F9A20-B6EB-E6EC-4394-53E56E61C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963" y="1607042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5CDB41E-79E3-001B-F54A-D6AC598208D5}"/>
              </a:ext>
            </a:extLst>
          </p:cNvPr>
          <p:cNvGrpSpPr/>
          <p:nvPr/>
        </p:nvGrpSpPr>
        <p:grpSpPr>
          <a:xfrm>
            <a:off x="3212977" y="2578302"/>
            <a:ext cx="3364033" cy="463880"/>
            <a:chOff x="3198807" y="1387432"/>
            <a:chExt cx="3364033" cy="4638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D1A3BD4-7599-D55D-F88B-7D1ED1087573}"/>
                </a:ext>
              </a:extLst>
            </p:cNvPr>
            <p:cNvSpPr/>
            <p:nvPr/>
          </p:nvSpPr>
          <p:spPr>
            <a:xfrm>
              <a:off x="3198807" y="1387432"/>
              <a:ext cx="463881" cy="4638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Graphic 29" descr="Test tubes with solid fill">
              <a:extLst>
                <a:ext uri="{FF2B5EF4-FFF2-40B4-BE49-F238E27FC236}">
                  <a16:creationId xmlns:a16="http://schemas.microsoft.com/office/drawing/2014/main" id="{70F17481-5644-BDC9-AC05-C8842798C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3255191" y="1451390"/>
              <a:ext cx="351114" cy="351114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FD980E-370E-4CDD-C681-2A91B3D95D1E}"/>
                </a:ext>
              </a:extLst>
            </p:cNvPr>
            <p:cNvSpPr txBox="1"/>
            <p:nvPr/>
          </p:nvSpPr>
          <p:spPr>
            <a:xfrm>
              <a:off x="3662687" y="1431797"/>
              <a:ext cx="2900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Chemistry / Material Science</a:t>
              </a:r>
            </a:p>
          </p:txBody>
        </p:sp>
      </p:grpSp>
      <p:pic>
        <p:nvPicPr>
          <p:cNvPr id="162" name="Picture 12" descr="Acknowledgements | userinfo.surfsara.nl">
            <a:extLst>
              <a:ext uri="{FF2B5EF4-FFF2-40B4-BE49-F238E27FC236}">
                <a16:creationId xmlns:a16="http://schemas.microsoft.com/office/drawing/2014/main" id="{52B1508F-C752-0F85-28C7-AAE1A965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82" y="2596483"/>
            <a:ext cx="795448" cy="29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14" descr="Netherlands eScience Center Knowledge Base">
            <a:extLst>
              <a:ext uri="{FF2B5EF4-FFF2-40B4-BE49-F238E27FC236}">
                <a16:creationId xmlns:a16="http://schemas.microsoft.com/office/drawing/2014/main" id="{AAC71D99-7950-71D8-C330-CC4A0E3B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204" y="2596483"/>
            <a:ext cx="962140" cy="22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iversity of Amsterdam - Wikipedia">
            <a:extLst>
              <a:ext uri="{FF2B5EF4-FFF2-40B4-BE49-F238E27FC236}">
                <a16:creationId xmlns:a16="http://schemas.microsoft.com/office/drawing/2014/main" id="{0A7C8E7A-35E6-57C7-EBC8-6AE0603D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50" y="2596483"/>
            <a:ext cx="319318" cy="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5F2F64-2BC6-CF47-FA3F-CF47FC676720}"/>
              </a:ext>
            </a:extLst>
          </p:cNvPr>
          <p:cNvSpPr/>
          <p:nvPr/>
        </p:nvSpPr>
        <p:spPr>
          <a:xfrm>
            <a:off x="0" y="1003155"/>
            <a:ext cx="10410092" cy="5578951"/>
          </a:xfrm>
          <a:prstGeom prst="rect">
            <a:avLst/>
          </a:prstGeom>
          <a:solidFill>
            <a:srgbClr val="FFFFFF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54BF7C-1953-28EA-ECF8-BA7426561368}"/>
              </a:ext>
            </a:extLst>
          </p:cNvPr>
          <p:cNvGrpSpPr/>
          <p:nvPr/>
        </p:nvGrpSpPr>
        <p:grpSpPr>
          <a:xfrm>
            <a:off x="3212977" y="3048309"/>
            <a:ext cx="5921952" cy="500616"/>
            <a:chOff x="3212977" y="3048309"/>
            <a:chExt cx="5921952" cy="500616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B2087B5-9F3A-D3CA-F18A-54D2AFA1C8F3}"/>
                </a:ext>
              </a:extLst>
            </p:cNvPr>
            <p:cNvGrpSpPr/>
            <p:nvPr/>
          </p:nvGrpSpPr>
          <p:grpSpPr>
            <a:xfrm>
              <a:off x="3212977" y="3085045"/>
              <a:ext cx="2226181" cy="463880"/>
              <a:chOff x="3198807" y="3948165"/>
              <a:chExt cx="2226181" cy="46388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3E3BB2B-C248-2A79-8402-B70838CE1AB7}"/>
                  </a:ext>
                </a:extLst>
              </p:cNvPr>
              <p:cNvSpPr/>
              <p:nvPr/>
            </p:nvSpPr>
            <p:spPr>
              <a:xfrm>
                <a:off x="3198807" y="3948165"/>
                <a:ext cx="463881" cy="463880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Graphic 33" descr="Electric Tower with solid fill">
                <a:extLst>
                  <a:ext uri="{FF2B5EF4-FFF2-40B4-BE49-F238E27FC236}">
                    <a16:creationId xmlns:a16="http://schemas.microsoft.com/office/drawing/2014/main" id="{723F3F94-DF04-3291-DAD9-C23CF32DC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255191" y="3992888"/>
                <a:ext cx="351114" cy="351114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A2022C-65DC-A696-7C4A-B9F25DDAB515}"/>
                  </a:ext>
                </a:extLst>
              </p:cNvPr>
              <p:cNvSpPr txBox="1"/>
              <p:nvPr/>
            </p:nvSpPr>
            <p:spPr>
              <a:xfrm>
                <a:off x="3728690" y="3983779"/>
                <a:ext cx="16962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Energy Supplier</a:t>
                </a:r>
              </a:p>
            </p:txBody>
          </p:sp>
        </p:grpSp>
        <p:pic>
          <p:nvPicPr>
            <p:cNvPr id="151" name="Picture 4" descr="TNO-logo - Heldergroen">
              <a:extLst>
                <a:ext uri="{FF2B5EF4-FFF2-40B4-BE49-F238E27FC236}">
                  <a16:creationId xmlns:a16="http://schemas.microsoft.com/office/drawing/2014/main" id="{FB099E23-8E29-6425-F77A-3856EB65C2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6488531" y="3048309"/>
              <a:ext cx="634885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5" name="Picture 12" descr="Acknowledgements | userinfo.surfsara.nl">
              <a:extLst>
                <a:ext uri="{FF2B5EF4-FFF2-40B4-BE49-F238E27FC236}">
                  <a16:creationId xmlns:a16="http://schemas.microsoft.com/office/drawing/2014/main" id="{9C3C26EA-FF02-FEC3-5AAA-21A40B0287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682" y="3084909"/>
              <a:ext cx="795448" cy="29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Picture 14" descr="Netherlands eScience Center Knowledge Base">
              <a:extLst>
                <a:ext uri="{FF2B5EF4-FFF2-40B4-BE49-F238E27FC236}">
                  <a16:creationId xmlns:a16="http://schemas.microsoft.com/office/drawing/2014/main" id="{BE76801B-E6DB-B1D0-A37C-EAE0A750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789" y="3108905"/>
              <a:ext cx="962140" cy="226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971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E6559-188F-2C43-4564-C764FBA2B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92" y="1691603"/>
            <a:ext cx="5820206" cy="2551225"/>
          </a:xfrm>
          <a:prstGeom prst="rect">
            <a:avLst/>
          </a:prstGeom>
        </p:spPr>
      </p:pic>
      <p:pic>
        <p:nvPicPr>
          <p:cNvPr id="6" name="Picture 12" descr="Photo of a quantum computer close-up">
            <a:extLst>
              <a:ext uri="{FF2B5EF4-FFF2-40B4-BE49-F238E27FC236}">
                <a16:creationId xmlns:a16="http://schemas.microsoft.com/office/drawing/2014/main" id="{12827B79-475F-5DC4-FDB5-6A2CA7EAC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" t="12787" r="-2179" b="70768"/>
          <a:stretch/>
        </p:blipFill>
        <p:spPr bwMode="auto">
          <a:xfrm>
            <a:off x="0" y="-22732"/>
            <a:ext cx="12463632" cy="115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9735BF-D029-D1E3-B613-79C0BBA94E00}"/>
              </a:ext>
            </a:extLst>
          </p:cNvPr>
          <p:cNvSpPr txBox="1"/>
          <p:nvPr/>
        </p:nvSpPr>
        <p:spPr>
          <a:xfrm>
            <a:off x="84997" y="1168383"/>
            <a:ext cx="9865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 err="1"/>
              <a:t>Modelling</a:t>
            </a:r>
            <a:r>
              <a:rPr lang="it-IT" sz="2800" b="1" dirty="0"/>
              <a:t> the Power </a:t>
            </a:r>
            <a:r>
              <a:rPr lang="it-IT" sz="2800" b="1" dirty="0" err="1"/>
              <a:t>Grid</a:t>
            </a:r>
            <a:r>
              <a:rPr lang="it-IT" sz="2800" b="1" dirty="0"/>
              <a:t> Using QC </a:t>
            </a:r>
            <a:endParaRPr lang="en-US" sz="28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FCEF91-B6BE-83FD-3C2E-CF5F6B6A8D18}"/>
              </a:ext>
            </a:extLst>
          </p:cNvPr>
          <p:cNvGrpSpPr/>
          <p:nvPr/>
        </p:nvGrpSpPr>
        <p:grpSpPr>
          <a:xfrm>
            <a:off x="9211403" y="806406"/>
            <a:ext cx="2895600" cy="1844243"/>
            <a:chOff x="9525001" y="1892300"/>
            <a:chExt cx="2533650" cy="160479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53B7D28-449A-472C-A1F3-B89EB11EDFDB}"/>
                </a:ext>
              </a:extLst>
            </p:cNvPr>
            <p:cNvSpPr/>
            <p:nvPr/>
          </p:nvSpPr>
          <p:spPr>
            <a:xfrm>
              <a:off x="9525001" y="1892300"/>
              <a:ext cx="2533650" cy="1604797"/>
            </a:xfrm>
            <a:prstGeom prst="roundRect">
              <a:avLst>
                <a:gd name="adj" fmla="val 8396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F7821B3-4E6B-D22A-C6F8-A410F9887709}"/>
                </a:ext>
              </a:extLst>
            </p:cNvPr>
            <p:cNvGrpSpPr/>
            <p:nvPr/>
          </p:nvGrpSpPr>
          <p:grpSpPr>
            <a:xfrm>
              <a:off x="9889401" y="2769922"/>
              <a:ext cx="1782580" cy="534806"/>
              <a:chOff x="9377428" y="1963256"/>
              <a:chExt cx="1782580" cy="534806"/>
            </a:xfrm>
          </p:grpSpPr>
          <p:pic>
            <p:nvPicPr>
              <p:cNvPr id="11" name="Picture 6" descr="Dr. Nicolas Renaud">
                <a:extLst>
                  <a:ext uri="{FF2B5EF4-FFF2-40B4-BE49-F238E27FC236}">
                    <a16:creationId xmlns:a16="http://schemas.microsoft.com/office/drawing/2014/main" id="{1082BFF1-B968-135A-A30B-BFFB50651F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55" t="-434" r="6662" b="434"/>
              <a:stretch/>
            </p:blipFill>
            <p:spPr bwMode="auto">
              <a:xfrm>
                <a:off x="9377428" y="1963256"/>
                <a:ext cx="564692" cy="534806"/>
              </a:xfrm>
              <a:prstGeom prst="ellips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6" descr="Netherlands eScience Center | RDA">
                <a:extLst>
                  <a:ext uri="{FF2B5EF4-FFF2-40B4-BE49-F238E27FC236}">
                    <a16:creationId xmlns:a16="http://schemas.microsoft.com/office/drawing/2014/main" id="{1CE2DA11-8F65-00A7-7C0A-87F4F0260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74618" y="2136844"/>
                <a:ext cx="1085390" cy="296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8" name="Picture 6" descr="Het TNO-merk | TNO">
            <a:extLst>
              <a:ext uri="{FF2B5EF4-FFF2-40B4-BE49-F238E27FC236}">
                <a16:creationId xmlns:a16="http://schemas.microsoft.com/office/drawing/2014/main" id="{C8646AE0-9D33-8A17-A2D0-61FAC4EEF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t="16233" r="13142" b="18275"/>
          <a:stretch/>
        </p:blipFill>
        <p:spPr bwMode="auto">
          <a:xfrm>
            <a:off x="9466353" y="1093312"/>
            <a:ext cx="1154027" cy="570340"/>
          </a:xfrm>
          <a:prstGeom prst="rect">
            <a:avLst/>
          </a:prstGeom>
          <a:noFill/>
          <a:ln w="571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lectric power system Power-flow study Power system simulation Electricity,  octave matlab, logo, engineering png | PNGEgg">
            <a:extLst>
              <a:ext uri="{FF2B5EF4-FFF2-40B4-BE49-F238E27FC236}">
                <a16:creationId xmlns:a16="http://schemas.microsoft.com/office/drawing/2014/main" id="{01BC29EA-DF5B-0B7D-0BE2-4115308A7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009" y="982485"/>
            <a:ext cx="791994" cy="7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hysics - Quantum Annealers Limited by Temperature">
            <a:extLst>
              <a:ext uri="{FF2B5EF4-FFF2-40B4-BE49-F238E27FC236}">
                <a16:creationId xmlns:a16="http://schemas.microsoft.com/office/drawing/2014/main" id="{CEEEF37D-6AC9-60FA-D41A-E08DF2F8F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84" y="4854636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D03EF167-7F9A-01B0-26C8-745EC82389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62"/>
          <a:stretch/>
        </p:blipFill>
        <p:spPr>
          <a:xfrm>
            <a:off x="7509976" y="5347357"/>
            <a:ext cx="1369572" cy="571500"/>
          </a:xfrm>
          <a:prstGeom prst="rect">
            <a:avLst/>
          </a:prstGeom>
        </p:spPr>
      </p:pic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69F10DD-82DE-9234-5F05-D1C8B7F92A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66"/>
          <a:stretch/>
        </p:blipFill>
        <p:spPr>
          <a:xfrm>
            <a:off x="8917598" y="5403867"/>
            <a:ext cx="1303968" cy="571500"/>
          </a:xfrm>
          <a:prstGeom prst="rect">
            <a:avLst/>
          </a:prstGeom>
        </p:spPr>
      </p:pic>
      <p:pic>
        <p:nvPicPr>
          <p:cNvPr id="22" name="Picture 2" descr="What problems can you solve on a quantum annealer? | Ars Technica">
            <a:extLst>
              <a:ext uri="{FF2B5EF4-FFF2-40B4-BE49-F238E27FC236}">
                <a16:creationId xmlns:a16="http://schemas.microsoft.com/office/drawing/2014/main" id="{8EBDD814-EBEE-FD9C-282A-92669BDF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579" y="4662044"/>
            <a:ext cx="2252316" cy="180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60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75B28-2D30-4916-822B-BDCCFF53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0"/>
            <a:ext cx="122682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9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50228F0-3FC7-4C9D-0B6E-A41EDFA87237}"/>
              </a:ext>
            </a:extLst>
          </p:cNvPr>
          <p:cNvGrpSpPr/>
          <p:nvPr/>
        </p:nvGrpSpPr>
        <p:grpSpPr>
          <a:xfrm>
            <a:off x="0" y="218873"/>
            <a:ext cx="12192000" cy="6395287"/>
            <a:chOff x="0" y="-65607"/>
            <a:chExt cx="12192000" cy="69236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CFAF5D-CD6A-D115-3701-08651BDA2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65607"/>
              <a:ext cx="12192000" cy="69236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1A9DA0-0A41-CB61-1CDB-1B3BB95A6BEC}"/>
                </a:ext>
              </a:extLst>
            </p:cNvPr>
            <p:cNvSpPr txBox="1"/>
            <p:nvPr/>
          </p:nvSpPr>
          <p:spPr>
            <a:xfrm>
              <a:off x="476678" y="1484363"/>
              <a:ext cx="60953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https://github.com/QuantumApplicationLab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461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@QuantumApplicationLab">
            <a:extLst>
              <a:ext uri="{FF2B5EF4-FFF2-40B4-BE49-F238E27FC236}">
                <a16:creationId xmlns:a16="http://schemas.microsoft.com/office/drawing/2014/main" id="{EFCB86EA-804B-8E8C-45A6-DC81E8D91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3" y="2431077"/>
            <a:ext cx="1144196" cy="1144196"/>
          </a:xfrm>
          <a:prstGeom prst="ellipse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D3187-98CD-E1CD-A7A5-63416D1B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200" y="1089318"/>
            <a:ext cx="3331062" cy="902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813B6-2AD3-8EB4-1E5C-860C71EE5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200" y="2494257"/>
            <a:ext cx="3331062" cy="882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526FE6-CF40-3106-0363-2708BBFDF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312" y="3879857"/>
            <a:ext cx="3320950" cy="882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09CCD3-C8FE-AC3A-31F3-3EFAA7807CF5}"/>
              </a:ext>
            </a:extLst>
          </p:cNvPr>
          <p:cNvSpPr txBox="1"/>
          <p:nvPr/>
        </p:nvSpPr>
        <p:spPr>
          <a:xfrm>
            <a:off x="6503311" y="1119422"/>
            <a:ext cx="44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programs to submit jobs to different providers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8DE1A6-2A1A-9F7F-A4B8-44909A2347D9}"/>
              </a:ext>
            </a:extLst>
          </p:cNvPr>
          <p:cNvSpPr txBox="1"/>
          <p:nvPr/>
        </p:nvSpPr>
        <p:spPr>
          <a:xfrm>
            <a:off x="6503311" y="2501601"/>
            <a:ext cx="4436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Generic algorithm for reuse within/outside of QAL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509160-69AC-3CE5-94A6-6247E43F61FE}"/>
              </a:ext>
            </a:extLst>
          </p:cNvPr>
          <p:cNvSpPr txBox="1"/>
          <p:nvPr/>
        </p:nvSpPr>
        <p:spPr>
          <a:xfrm>
            <a:off x="6503310" y="3953843"/>
            <a:ext cx="443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for specific QAL projects</a:t>
            </a:r>
          </a:p>
        </p:txBody>
      </p:sp>
    </p:spTree>
    <p:extLst>
      <p:ext uri="{BB962C8B-B14F-4D97-AF65-F5344CB8AC3E}">
        <p14:creationId xmlns:p14="http://schemas.microsoft.com/office/powerpoint/2010/main" val="383127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2EA2-4C69-4A6F-9DD8-998DBE2FD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280" y="262572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Live Demo 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70846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DB373B-2BA2-80F9-D1E2-56E23C8E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929" y="211015"/>
            <a:ext cx="6580349" cy="2442777"/>
          </a:xfrm>
          <a:prstGeom prst="rect">
            <a:avLst/>
          </a:prstGeom>
        </p:spPr>
      </p:pic>
      <p:pic>
        <p:nvPicPr>
          <p:cNvPr id="6" name="Wormhole-byIbrahimRayintakath_RuiBraz-Lede">
            <a:hlinkClick r:id="" action="ppaction://media"/>
            <a:extLst>
              <a:ext uri="{FF2B5EF4-FFF2-40B4-BE49-F238E27FC236}">
                <a16:creationId xmlns:a16="http://schemas.microsoft.com/office/drawing/2014/main" id="{77004226-954E-6B44-AE6B-E395879161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9998" y="2796415"/>
            <a:ext cx="6730280" cy="37854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FAC9FF-41BF-8AE1-6D9B-C7D57F866EC6}"/>
              </a:ext>
            </a:extLst>
          </p:cNvPr>
          <p:cNvSpPr txBox="1"/>
          <p:nvPr/>
        </p:nvSpPr>
        <p:spPr>
          <a:xfrm>
            <a:off x="168036" y="814446"/>
            <a:ext cx="43252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/>
              <a:t>Beware of the </a:t>
            </a:r>
          </a:p>
          <a:p>
            <a:pPr algn="ctr"/>
            <a:r>
              <a:rPr lang="en-US" sz="4800" b="1" strike="sngStrike" dirty="0"/>
              <a:t>hype </a:t>
            </a:r>
            <a:r>
              <a:rPr lang="en-US" sz="4800" b="1" dirty="0"/>
              <a:t>nonsense </a:t>
            </a:r>
          </a:p>
        </p:txBody>
      </p:sp>
    </p:spTree>
    <p:extLst>
      <p:ext uri="{BB962C8B-B14F-4D97-AF65-F5344CB8AC3E}">
        <p14:creationId xmlns:p14="http://schemas.microsoft.com/office/powerpoint/2010/main" val="376480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7C86C3-C4BF-4026-A66D-8059BA01C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8669" y="2135668"/>
            <a:ext cx="9144000" cy="2387600"/>
          </a:xfrm>
        </p:spPr>
        <p:txBody>
          <a:bodyPr/>
          <a:lstStyle/>
          <a:p>
            <a:r>
              <a:rPr lang="en-GB" dirty="0">
                <a:latin typeface="Arial Rounded MT Bold" panose="020F0704030504030204" pitchFamily="34" charset="0"/>
              </a:rPr>
              <a:t>What happens when ‘if’ turns to ‘when’ in quantum computing</a:t>
            </a:r>
            <a:endParaRPr lang="en-NL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58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antum Wars - CKGSB">
            <a:extLst>
              <a:ext uri="{FF2B5EF4-FFF2-40B4-BE49-F238E27FC236}">
                <a16:creationId xmlns:a16="http://schemas.microsoft.com/office/drawing/2014/main" id="{575C6F30-BBF7-43DC-920E-9B08C166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655" y="231160"/>
            <a:ext cx="6874925" cy="223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ysical qubit roadmap for quantum computer">
            <a:extLst>
              <a:ext uri="{FF2B5EF4-FFF2-40B4-BE49-F238E27FC236}">
                <a16:creationId xmlns:a16="http://schemas.microsoft.com/office/drawing/2014/main" id="{9FCA34B5-A0F9-4079-830D-8DE1E65AF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28" b="8068"/>
          <a:stretch/>
        </p:blipFill>
        <p:spPr bwMode="auto">
          <a:xfrm>
            <a:off x="2069374" y="2804160"/>
            <a:ext cx="8173485" cy="387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2DFF38-8C00-B594-013B-ED1997974020}"/>
              </a:ext>
            </a:extLst>
          </p:cNvPr>
          <p:cNvSpPr/>
          <p:nvPr/>
        </p:nvSpPr>
        <p:spPr>
          <a:xfrm>
            <a:off x="6884352" y="4078148"/>
            <a:ext cx="98425" cy="104775"/>
          </a:xfrm>
          <a:prstGeom prst="ellipse">
            <a:avLst/>
          </a:prstGeom>
          <a:solidFill>
            <a:srgbClr val="5E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BDB48-3710-79DB-AC6C-50DBDD6375A0}"/>
              </a:ext>
            </a:extLst>
          </p:cNvPr>
          <p:cNvSpPr txBox="1"/>
          <p:nvPr/>
        </p:nvSpPr>
        <p:spPr>
          <a:xfrm>
            <a:off x="6609952" y="3856755"/>
            <a:ext cx="7152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8A3F7"/>
                </a:solidFill>
              </a:rPr>
              <a:t>126-qubit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CE38D6-264F-02F1-AABF-47B15E6D25BB}"/>
              </a:ext>
            </a:extLst>
          </p:cNvPr>
          <p:cNvSpPr/>
          <p:nvPr/>
        </p:nvSpPr>
        <p:spPr>
          <a:xfrm>
            <a:off x="7405370" y="3772536"/>
            <a:ext cx="98425" cy="104775"/>
          </a:xfrm>
          <a:prstGeom prst="ellipse">
            <a:avLst/>
          </a:prstGeom>
          <a:solidFill>
            <a:srgbClr val="5E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4828D-B2F5-0F70-D165-EB7EFACF0280}"/>
              </a:ext>
            </a:extLst>
          </p:cNvPr>
          <p:cNvSpPr txBox="1"/>
          <p:nvPr/>
        </p:nvSpPr>
        <p:spPr>
          <a:xfrm>
            <a:off x="6918022" y="3515419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8A3F7"/>
                </a:solidFill>
              </a:rPr>
              <a:t>433-qubits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B6288D-30EC-6603-AA14-9917C85A7152}"/>
              </a:ext>
            </a:extLst>
          </p:cNvPr>
          <p:cNvSpPr/>
          <p:nvPr/>
        </p:nvSpPr>
        <p:spPr>
          <a:xfrm>
            <a:off x="8059244" y="3360903"/>
            <a:ext cx="98425" cy="104775"/>
          </a:xfrm>
          <a:prstGeom prst="ellipse">
            <a:avLst/>
          </a:prstGeom>
          <a:solidFill>
            <a:srgbClr val="5EA9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22CC57-90B9-4BDB-CCB3-241924C89A39}"/>
              </a:ext>
            </a:extLst>
          </p:cNvPr>
          <p:cNvSpPr txBox="1"/>
          <p:nvPr/>
        </p:nvSpPr>
        <p:spPr>
          <a:xfrm>
            <a:off x="7375082" y="3211762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68A3F7"/>
                </a:solidFill>
              </a:rPr>
              <a:t>1K+-qubits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43FA92-EEB3-DF24-C40B-1C68943D65CD}"/>
              </a:ext>
            </a:extLst>
          </p:cNvPr>
          <p:cNvCxnSpPr>
            <a:cxnSpLocks/>
          </p:cNvCxnSpPr>
          <p:nvPr/>
        </p:nvCxnSpPr>
        <p:spPr>
          <a:xfrm flipV="1">
            <a:off x="6001135" y="3427999"/>
            <a:ext cx="2099604" cy="1314171"/>
          </a:xfrm>
          <a:prstGeom prst="line">
            <a:avLst/>
          </a:prstGeom>
          <a:ln w="28575">
            <a:solidFill>
              <a:srgbClr val="61A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41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FA1B9-6295-4EBF-9F1A-A1A3F8C3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47" y="765855"/>
            <a:ext cx="10397505" cy="532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831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FA1B9-6295-4EBF-9F1A-A1A3F8C32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47" y="765855"/>
            <a:ext cx="10397505" cy="532628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512D03D-3DBD-C0D9-C2F8-2F512A36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12192000" cy="5961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17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857EF-8674-494C-99E7-A96A1FFB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30" y="666723"/>
            <a:ext cx="10520590" cy="61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5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 are at the dawn of the NISQ era">
            <a:extLst>
              <a:ext uri="{FF2B5EF4-FFF2-40B4-BE49-F238E27FC236}">
                <a16:creationId xmlns:a16="http://schemas.microsoft.com/office/drawing/2014/main" id="{EC0B61D0-B12B-E805-6E21-E108AAAB5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5" b="6066"/>
          <a:stretch/>
        </p:blipFill>
        <p:spPr bwMode="auto">
          <a:xfrm>
            <a:off x="2606417" y="0"/>
            <a:ext cx="6751765" cy="686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936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382B6-C261-45A3-B822-671A177B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38" y="823364"/>
            <a:ext cx="10168324" cy="59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4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13" ma:contentTypeDescription="Create a new document." ma:contentTypeScope="" ma:versionID="8ab42aab26da740cb12d20998ff42565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5df22f8ad21889142408ea490a61647e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5280EF-75EB-4C3C-9A22-6D533A3BD1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6f35d0f1-6b87-42ba-ba3e-91c0d4d989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77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Nunito</vt:lpstr>
      <vt:lpstr>Arial</vt:lpstr>
      <vt:lpstr>Calibri</vt:lpstr>
      <vt:lpstr>Assistant</vt:lpstr>
      <vt:lpstr>Arial Rounded MT Bold</vt:lpstr>
      <vt:lpstr>Office Theme</vt:lpstr>
      <vt:lpstr>Quantum Computing overhype &amp; opportunities</vt:lpstr>
      <vt:lpstr>PowerPoint Presentation</vt:lpstr>
      <vt:lpstr>What happens when ‘if’ turns to ‘when’ in quantum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Demo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Nicolas Renaud</cp:lastModifiedBy>
  <cp:revision>46</cp:revision>
  <dcterms:created xsi:type="dcterms:W3CDTF">2021-07-14T12:30:17Z</dcterms:created>
  <dcterms:modified xsi:type="dcterms:W3CDTF">2023-03-16T08:30:09Z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